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9"/>
  </p:notesMasterIdLst>
  <p:sldIdLst>
    <p:sldId id="323" r:id="rId2"/>
    <p:sldId id="326" r:id="rId3"/>
    <p:sldId id="288" r:id="rId4"/>
    <p:sldId id="289" r:id="rId5"/>
    <p:sldId id="291" r:id="rId6"/>
    <p:sldId id="292" r:id="rId7"/>
    <p:sldId id="293" r:id="rId8"/>
    <p:sldId id="294" r:id="rId9"/>
    <p:sldId id="32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 id="322" r:id="rId38"/>
    <p:sldId id="332" r:id="rId39"/>
    <p:sldId id="356" r:id="rId40"/>
    <p:sldId id="357" r:id="rId41"/>
    <p:sldId id="358" r:id="rId42"/>
    <p:sldId id="359" r:id="rId43"/>
    <p:sldId id="360" r:id="rId44"/>
    <p:sldId id="361" r:id="rId45"/>
    <p:sldId id="333" r:id="rId46"/>
    <p:sldId id="334" r:id="rId47"/>
    <p:sldId id="335" r:id="rId48"/>
    <p:sldId id="336" r:id="rId49"/>
    <p:sldId id="337" r:id="rId50"/>
    <p:sldId id="338" r:id="rId51"/>
    <p:sldId id="339" r:id="rId52"/>
    <p:sldId id="340" r:id="rId53"/>
    <p:sldId id="341" r:id="rId54"/>
    <p:sldId id="342" r:id="rId55"/>
    <p:sldId id="343" r:id="rId56"/>
    <p:sldId id="344" r:id="rId57"/>
    <p:sldId id="345" r:id="rId58"/>
    <p:sldId id="346" r:id="rId59"/>
    <p:sldId id="347" r:id="rId60"/>
    <p:sldId id="348" r:id="rId61"/>
    <p:sldId id="349" r:id="rId62"/>
    <p:sldId id="350" r:id="rId63"/>
    <p:sldId id="351" r:id="rId64"/>
    <p:sldId id="352" r:id="rId65"/>
    <p:sldId id="353" r:id="rId66"/>
    <p:sldId id="354" r:id="rId67"/>
    <p:sldId id="355" r:id="rId6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effectLst/>
                <a:latin typeface="Arial" charset="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effectLst/>
                <a:latin typeface="Arial" charset="0"/>
                <a:cs typeface="+mn-cs"/>
              </a:defRPr>
            </a:lvl1pPr>
          </a:lstStyle>
          <a:p>
            <a:pPr>
              <a:defRPr/>
            </a:pPr>
            <a:endParaRPr lang="en-US"/>
          </a:p>
        </p:txBody>
      </p:sp>
      <p:sp>
        <p:nvSpPr>
          <p:cNvPr id="727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latin typeface="Arial"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fld id="{6548D86F-58E2-4240-8C9A-9BD799B6CB58}" type="slidenum">
              <a:rPr lang="en-US" altLang="en-US"/>
              <a:pPr/>
              <a:t>‹#›</a:t>
            </a:fld>
            <a:endParaRPr lang="en-US" altLang="en-US"/>
          </a:p>
        </p:txBody>
      </p:sp>
    </p:spTree>
    <p:extLst>
      <p:ext uri="{BB962C8B-B14F-4D97-AF65-F5344CB8AC3E}">
        <p14:creationId xmlns:p14="http://schemas.microsoft.com/office/powerpoint/2010/main" val="16058045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4A5D8BA8-3E01-40C7-B6BE-65004704074E}" type="slidenum">
              <a:rPr lang="en-US" altLang="en-US">
                <a:latin typeface="Arial" panose="020B0604020202020204" pitchFamily="34" charset="0"/>
              </a:rPr>
              <a:pPr eaLnBrk="1" hangingPunct="1"/>
              <a:t>3</a:t>
            </a:fld>
            <a:endParaRPr lang="en-US" altLang="en-US">
              <a:latin typeface="Arial" panose="020B0604020202020204"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500"/>
              </a:spcBef>
              <a:spcAft>
                <a:spcPts val="500"/>
              </a:spcAft>
            </a:pPr>
            <a:r>
              <a:rPr lang="en-US" altLang="en-US" dirty="0" err="1" smtClean="0">
                <a:latin typeface="Arial" panose="020B0604020202020204" pitchFamily="34" charset="0"/>
              </a:rPr>
              <a:t>Ljudski</a:t>
            </a:r>
            <a:r>
              <a:rPr lang="en-US" altLang="en-US" dirty="0" smtClean="0">
                <a:latin typeface="Arial" panose="020B0604020202020204" pitchFamily="34" charset="0"/>
              </a:rPr>
              <a:t> </a:t>
            </a:r>
            <a:r>
              <a:rPr lang="en-US" altLang="en-US" dirty="0" err="1" smtClean="0">
                <a:latin typeface="Arial" panose="020B0604020202020204" pitchFamily="34" charset="0"/>
              </a:rPr>
              <a:t>organizam</a:t>
            </a:r>
            <a:r>
              <a:rPr lang="en-US" altLang="en-US" dirty="0" smtClean="0">
                <a:latin typeface="Arial" panose="020B0604020202020204" pitchFamily="34" charset="0"/>
              </a:rPr>
              <a:t> </a:t>
            </a:r>
            <a:r>
              <a:rPr lang="en-US" altLang="en-US" dirty="0" err="1" smtClean="0">
                <a:latin typeface="Arial" panose="020B0604020202020204" pitchFamily="34" charset="0"/>
              </a:rPr>
              <a:t>sastavljen</a:t>
            </a:r>
            <a:r>
              <a:rPr lang="en-US" altLang="en-US" dirty="0" smtClean="0">
                <a:latin typeface="Arial" panose="020B0604020202020204" pitchFamily="34" charset="0"/>
              </a:rPr>
              <a:t> je </a:t>
            </a:r>
            <a:r>
              <a:rPr lang="en-US" altLang="en-US" dirty="0" err="1" smtClean="0">
                <a:latin typeface="Arial" panose="020B0604020202020204" pitchFamily="34" charset="0"/>
              </a:rPr>
              <a:t>iz</a:t>
            </a:r>
            <a:r>
              <a:rPr lang="en-US" altLang="en-US" dirty="0" smtClean="0">
                <a:latin typeface="Arial" panose="020B0604020202020204" pitchFamily="34" charset="0"/>
              </a:rPr>
              <a:t> </a:t>
            </a:r>
            <a:r>
              <a:rPr lang="en-US" altLang="en-US" dirty="0" err="1" smtClean="0">
                <a:latin typeface="Arial" panose="020B0604020202020204" pitchFamily="34" charset="0"/>
              </a:rPr>
              <a:t>biliona</a:t>
            </a:r>
            <a:r>
              <a:rPr lang="en-US" altLang="en-US" dirty="0" smtClean="0">
                <a:latin typeface="Arial" panose="020B0604020202020204" pitchFamily="34" charset="0"/>
              </a:rPr>
              <a:t> </a:t>
            </a:r>
            <a:r>
              <a:rPr lang="en-US" altLang="en-US" dirty="0" err="1" smtClean="0">
                <a:latin typeface="Arial" panose="020B0604020202020204" pitchFamily="34" charset="0"/>
              </a:rPr>
              <a:t>ćelija</a:t>
            </a:r>
            <a:r>
              <a:rPr lang="en-US" altLang="en-US" dirty="0" smtClean="0">
                <a:latin typeface="Arial" panose="020B0604020202020204" pitchFamily="34" charset="0"/>
              </a:rPr>
              <a:t> </a:t>
            </a:r>
            <a:r>
              <a:rPr lang="en-US" altLang="en-US" dirty="0" err="1" smtClean="0">
                <a:latin typeface="Arial" panose="020B0604020202020204" pitchFamily="34" charset="0"/>
              </a:rPr>
              <a:t>različitih</a:t>
            </a:r>
            <a:r>
              <a:rPr lang="en-US" altLang="en-US" dirty="0" smtClean="0">
                <a:latin typeface="Arial" panose="020B0604020202020204" pitchFamily="34" charset="0"/>
              </a:rPr>
              <a:t> </a:t>
            </a:r>
            <a:r>
              <a:rPr lang="en-US" altLang="en-US" dirty="0" err="1" smtClean="0">
                <a:latin typeface="Arial" panose="020B0604020202020204" pitchFamily="34" charset="0"/>
              </a:rPr>
              <a:t>tipova</a:t>
            </a:r>
            <a:r>
              <a:rPr lang="en-US" altLang="en-US" dirty="0" smtClean="0">
                <a:latin typeface="Arial" panose="020B0604020202020204" pitchFamily="34" charset="0"/>
              </a:rPr>
              <a:t> a </a:t>
            </a:r>
            <a:r>
              <a:rPr lang="en-US" altLang="en-US" dirty="0" err="1" smtClean="0">
                <a:latin typeface="Arial" panose="020B0604020202020204" pitchFamily="34" charset="0"/>
              </a:rPr>
              <a:t>svaka</a:t>
            </a:r>
            <a:r>
              <a:rPr lang="en-US" altLang="en-US" dirty="0" smtClean="0">
                <a:latin typeface="Arial" panose="020B0604020202020204" pitchFamily="34" charset="0"/>
              </a:rPr>
              <a:t> </a:t>
            </a:r>
            <a:r>
              <a:rPr lang="en-US" altLang="en-US" dirty="0" err="1" smtClean="0">
                <a:latin typeface="Arial" panose="020B0604020202020204" pitchFamily="34" charset="0"/>
              </a:rPr>
              <a:t>ćelija</a:t>
            </a:r>
            <a:r>
              <a:rPr lang="en-US" altLang="en-US" dirty="0" smtClean="0">
                <a:latin typeface="Arial" panose="020B0604020202020204" pitchFamily="34" charset="0"/>
              </a:rPr>
              <a:t> je </a:t>
            </a:r>
            <a:r>
              <a:rPr lang="en-US" altLang="en-US" dirty="0" err="1" smtClean="0">
                <a:latin typeface="Arial" panose="020B0604020202020204" pitchFamily="34" charset="0"/>
              </a:rPr>
              <a:t>sastavljena</a:t>
            </a:r>
            <a:r>
              <a:rPr lang="en-US" altLang="en-US" dirty="0" smtClean="0">
                <a:latin typeface="Arial" panose="020B0604020202020204" pitchFamily="34" charset="0"/>
              </a:rPr>
              <a:t> od </a:t>
            </a:r>
            <a:r>
              <a:rPr lang="en-US" altLang="en-US" dirty="0" err="1" smtClean="0">
                <a:latin typeface="Arial" panose="020B0604020202020204" pitchFamily="34" charset="0"/>
              </a:rPr>
              <a:t>različitih</a:t>
            </a:r>
            <a:r>
              <a:rPr lang="en-US" altLang="en-US" dirty="0" smtClean="0">
                <a:latin typeface="Arial" panose="020B0604020202020204" pitchFamily="34" charset="0"/>
              </a:rPr>
              <a:t> </a:t>
            </a:r>
            <a:r>
              <a:rPr lang="en-US" altLang="en-US" dirty="0" err="1" smtClean="0">
                <a:latin typeface="Arial" panose="020B0604020202020204" pitchFamily="34" charset="0"/>
              </a:rPr>
              <a:t>tipova</a:t>
            </a:r>
            <a:r>
              <a:rPr lang="en-US" altLang="en-US" dirty="0" smtClean="0">
                <a:latin typeface="Arial" panose="020B0604020202020204" pitchFamily="34" charset="0"/>
              </a:rPr>
              <a:t> </a:t>
            </a:r>
            <a:r>
              <a:rPr lang="en-US" altLang="en-US" dirty="0" err="1" smtClean="0">
                <a:latin typeface="Arial" panose="020B0604020202020204" pitchFamily="34" charset="0"/>
              </a:rPr>
              <a:t>molekula</a:t>
            </a:r>
            <a:r>
              <a:rPr lang="en-US" altLang="en-US" dirty="0" smtClean="0">
                <a:latin typeface="Arial" panose="020B0604020202020204" pitchFamily="34" charset="0"/>
              </a:rPr>
              <a:t> </a:t>
            </a:r>
            <a:r>
              <a:rPr lang="en-US" altLang="en-US" dirty="0" err="1" smtClean="0">
                <a:latin typeface="Arial" panose="020B0604020202020204" pitchFamily="34" charset="0"/>
              </a:rPr>
              <a:t>koje</a:t>
            </a:r>
            <a:r>
              <a:rPr lang="en-US" altLang="en-US" dirty="0" smtClean="0">
                <a:latin typeface="Arial" panose="020B0604020202020204" pitchFamily="34" charset="0"/>
              </a:rPr>
              <a:t> se </a:t>
            </a:r>
            <a:r>
              <a:rPr lang="en-US" altLang="en-US" dirty="0" err="1" smtClean="0">
                <a:latin typeface="Arial" panose="020B0604020202020204" pitchFamily="34" charset="0"/>
              </a:rPr>
              <a:t>sastoje</a:t>
            </a:r>
            <a:r>
              <a:rPr lang="en-US" altLang="en-US" dirty="0" smtClean="0">
                <a:latin typeface="Arial" panose="020B0604020202020204" pitchFamily="34" charset="0"/>
              </a:rPr>
              <a:t> od </a:t>
            </a:r>
            <a:r>
              <a:rPr lang="en-US" altLang="en-US" dirty="0" err="1" smtClean="0">
                <a:latin typeface="Arial" panose="020B0604020202020204" pitchFamily="34" charset="0"/>
              </a:rPr>
              <a:t>jednog</a:t>
            </a:r>
            <a:r>
              <a:rPr lang="en-US" altLang="en-US" dirty="0" smtClean="0">
                <a:latin typeface="Arial" panose="020B0604020202020204" pitchFamily="34" charset="0"/>
              </a:rPr>
              <a:t> </a:t>
            </a:r>
            <a:r>
              <a:rPr lang="en-US" altLang="en-US" dirty="0" err="1" smtClean="0">
                <a:latin typeface="Arial" panose="020B0604020202020204" pitchFamily="34" charset="0"/>
              </a:rPr>
              <a:t>ili</a:t>
            </a:r>
            <a:r>
              <a:rPr lang="en-US" altLang="en-US" dirty="0" smtClean="0">
                <a:latin typeface="Arial" panose="020B0604020202020204" pitchFamily="34" charset="0"/>
              </a:rPr>
              <a:t> </a:t>
            </a:r>
            <a:r>
              <a:rPr lang="en-US" altLang="en-US" dirty="0" err="1" smtClean="0">
                <a:latin typeface="Arial" panose="020B0604020202020204" pitchFamily="34" charset="0"/>
              </a:rPr>
              <a:t>više</a:t>
            </a:r>
            <a:r>
              <a:rPr lang="en-US" altLang="en-US" dirty="0" smtClean="0">
                <a:latin typeface="Arial" panose="020B0604020202020204" pitchFamily="34" charset="0"/>
              </a:rPr>
              <a:t> </a:t>
            </a:r>
            <a:r>
              <a:rPr lang="en-US" altLang="en-US" dirty="0" err="1" smtClean="0">
                <a:latin typeface="Arial" panose="020B0604020202020204" pitchFamily="34" charset="0"/>
              </a:rPr>
              <a:t>atoma</a:t>
            </a:r>
            <a:r>
              <a:rPr lang="en-US" altLang="en-US" dirty="0" smtClean="0">
                <a:latin typeface="Arial" panose="020B0604020202020204" pitchFamily="34" charset="0"/>
              </a:rPr>
              <a:t> </a:t>
            </a:r>
            <a:r>
              <a:rPr lang="en-US" altLang="en-US" dirty="0" err="1" smtClean="0">
                <a:latin typeface="Arial" panose="020B0604020202020204" pitchFamily="34" charset="0"/>
              </a:rPr>
              <a:t>vezanih</a:t>
            </a:r>
            <a:r>
              <a:rPr lang="en-US" altLang="en-US" dirty="0" smtClean="0">
                <a:latin typeface="Arial" panose="020B0604020202020204" pitchFamily="34" charset="0"/>
              </a:rPr>
              <a:t> </a:t>
            </a:r>
            <a:r>
              <a:rPr lang="en-US" altLang="en-US" dirty="0" err="1" smtClean="0">
                <a:latin typeface="Arial" panose="020B0604020202020204" pitchFamily="34" charset="0"/>
              </a:rPr>
              <a:t>hemijskim</a:t>
            </a:r>
            <a:r>
              <a:rPr lang="en-US" altLang="en-US" dirty="0" smtClean="0">
                <a:latin typeface="Arial" panose="020B0604020202020204" pitchFamily="34" charset="0"/>
              </a:rPr>
              <a:t> </a:t>
            </a:r>
            <a:r>
              <a:rPr lang="en-US" altLang="en-US" dirty="0" err="1" smtClean="0">
                <a:latin typeface="Arial" panose="020B0604020202020204" pitchFamily="34" charset="0"/>
              </a:rPr>
              <a:t>vezama</a:t>
            </a:r>
            <a:r>
              <a:rPr lang="en-US" altLang="en-US" dirty="0" smtClean="0">
                <a:latin typeface="Arial" panose="020B0604020202020204" pitchFamily="34" charset="0"/>
              </a:rPr>
              <a:t>. </a:t>
            </a:r>
          </a:p>
          <a:p>
            <a:pPr eaLnBrk="1" hangingPunct="1">
              <a:spcBef>
                <a:spcPts val="500"/>
              </a:spcBef>
              <a:spcAft>
                <a:spcPts val="500"/>
              </a:spcAft>
            </a:pPr>
            <a:r>
              <a:rPr lang="en-US" altLang="en-US" dirty="0" err="1" smtClean="0">
                <a:latin typeface="Arial" panose="020B0604020202020204" pitchFamily="34" charset="0"/>
              </a:rPr>
              <a:t>Atomi</a:t>
            </a:r>
            <a:r>
              <a:rPr lang="en-US" altLang="en-US" dirty="0" smtClean="0">
                <a:latin typeface="Arial" panose="020B0604020202020204" pitchFamily="34" charset="0"/>
              </a:rPr>
              <a:t> se </a:t>
            </a:r>
            <a:r>
              <a:rPr lang="en-US" altLang="en-US" dirty="0" err="1" smtClean="0">
                <a:latin typeface="Arial" panose="020B0604020202020204" pitchFamily="34" charset="0"/>
              </a:rPr>
              <a:t>sastoje</a:t>
            </a:r>
            <a:r>
              <a:rPr lang="en-US" altLang="en-US" dirty="0" smtClean="0">
                <a:latin typeface="Arial" panose="020B0604020202020204" pitchFamily="34" charset="0"/>
              </a:rPr>
              <a:t> od </a:t>
            </a:r>
            <a:r>
              <a:rPr lang="en-US" altLang="en-US" dirty="0" err="1" smtClean="0">
                <a:latin typeface="Arial" panose="020B0604020202020204" pitchFamily="34" charset="0"/>
              </a:rPr>
              <a:t>jezgra</a:t>
            </a:r>
            <a:r>
              <a:rPr lang="en-US" altLang="en-US" dirty="0" smtClean="0">
                <a:latin typeface="Arial" panose="020B0604020202020204" pitchFamily="34" charset="0"/>
              </a:rPr>
              <a:t> u </a:t>
            </a:r>
            <a:r>
              <a:rPr lang="en-US" altLang="en-US" dirty="0" err="1" smtClean="0">
                <a:latin typeface="Arial" panose="020B0604020202020204" pitchFamily="34" charset="0"/>
              </a:rPr>
              <a:t>kome</a:t>
            </a:r>
            <a:r>
              <a:rPr lang="en-US" altLang="en-US" dirty="0" smtClean="0">
                <a:latin typeface="Arial" panose="020B0604020202020204" pitchFamily="34" charset="0"/>
              </a:rPr>
              <a:t> se </a:t>
            </a:r>
            <a:r>
              <a:rPr lang="en-US" altLang="en-US" dirty="0" err="1" smtClean="0">
                <a:latin typeface="Arial" panose="020B0604020202020204" pitchFamily="34" charset="0"/>
              </a:rPr>
              <a:t>nalaze</a:t>
            </a:r>
            <a:r>
              <a:rPr lang="en-US" altLang="en-US" dirty="0" smtClean="0">
                <a:latin typeface="Arial" panose="020B0604020202020204" pitchFamily="34" charset="0"/>
              </a:rPr>
              <a:t> </a:t>
            </a:r>
            <a:r>
              <a:rPr lang="en-US" altLang="en-US" dirty="0" err="1" smtClean="0">
                <a:latin typeface="Arial" panose="020B0604020202020204" pitchFamily="34" charset="0"/>
              </a:rPr>
              <a:t>protoni</a:t>
            </a:r>
            <a:r>
              <a:rPr lang="en-US" altLang="en-US" dirty="0" smtClean="0">
                <a:latin typeface="Arial" panose="020B0604020202020204" pitchFamily="34" charset="0"/>
              </a:rPr>
              <a:t> </a:t>
            </a:r>
            <a:r>
              <a:rPr lang="en-US" altLang="en-US" dirty="0" err="1" smtClean="0">
                <a:latin typeface="Arial" panose="020B0604020202020204" pitchFamily="34" charset="0"/>
              </a:rPr>
              <a:t>i</a:t>
            </a:r>
            <a:r>
              <a:rPr lang="en-US" altLang="en-US" dirty="0" smtClean="0">
                <a:latin typeface="Arial" panose="020B0604020202020204" pitchFamily="34" charset="0"/>
              </a:rPr>
              <a:t> </a:t>
            </a:r>
            <a:r>
              <a:rPr lang="en-US" altLang="en-US" dirty="0" err="1" smtClean="0">
                <a:latin typeface="Arial" panose="020B0604020202020204" pitchFamily="34" charset="0"/>
              </a:rPr>
              <a:t>neutroni</a:t>
            </a:r>
            <a:r>
              <a:rPr lang="en-US" altLang="en-US" dirty="0" smtClean="0">
                <a:latin typeface="Arial" panose="020B0604020202020204" pitchFamily="34" charset="0"/>
              </a:rPr>
              <a:t> </a:t>
            </a:r>
            <a:r>
              <a:rPr lang="en-US" altLang="en-US" dirty="0" err="1" smtClean="0">
                <a:latin typeface="Arial" panose="020B0604020202020204" pitchFamily="34" charset="0"/>
              </a:rPr>
              <a:t>i</a:t>
            </a:r>
            <a:r>
              <a:rPr lang="en-US" altLang="en-US" dirty="0" smtClean="0">
                <a:latin typeface="Arial" panose="020B0604020202020204" pitchFamily="34" charset="0"/>
              </a:rPr>
              <a:t> </a:t>
            </a:r>
            <a:r>
              <a:rPr lang="en-US" altLang="en-US" dirty="0" err="1" smtClean="0">
                <a:latin typeface="Arial" panose="020B0604020202020204" pitchFamily="34" charset="0"/>
              </a:rPr>
              <a:t>omotača</a:t>
            </a:r>
            <a:r>
              <a:rPr lang="en-US" altLang="en-US" dirty="0" smtClean="0">
                <a:latin typeface="Arial" panose="020B0604020202020204" pitchFamily="34" charset="0"/>
              </a:rPr>
              <a:t> u </a:t>
            </a:r>
            <a:r>
              <a:rPr lang="en-US" altLang="en-US" dirty="0" err="1" smtClean="0">
                <a:latin typeface="Arial" panose="020B0604020202020204" pitchFamily="34" charset="0"/>
              </a:rPr>
              <a:t>kome</a:t>
            </a:r>
            <a:r>
              <a:rPr lang="en-US" altLang="en-US" dirty="0" smtClean="0">
                <a:latin typeface="Arial" panose="020B0604020202020204" pitchFamily="34" charset="0"/>
              </a:rPr>
              <a:t> se </a:t>
            </a:r>
            <a:r>
              <a:rPr lang="en-US" altLang="en-US" dirty="0" err="1" smtClean="0">
                <a:latin typeface="Arial" panose="020B0604020202020204" pitchFamily="34" charset="0"/>
              </a:rPr>
              <a:t>nalaze</a:t>
            </a:r>
            <a:r>
              <a:rPr lang="en-US" altLang="en-US" dirty="0" smtClean="0">
                <a:latin typeface="Arial" panose="020B0604020202020204" pitchFamily="34" charset="0"/>
              </a:rPr>
              <a:t> </a:t>
            </a:r>
            <a:r>
              <a:rPr lang="en-US" altLang="en-US" dirty="0" err="1" smtClean="0">
                <a:latin typeface="Arial" panose="020B0604020202020204" pitchFamily="34" charset="0"/>
              </a:rPr>
              <a:t>elektroni</a:t>
            </a:r>
            <a:r>
              <a:rPr lang="en-US" altLang="en-US" dirty="0" smtClean="0">
                <a:latin typeface="Arial" panose="020B0604020202020204" pitchFamily="34" charset="0"/>
              </a:rPr>
              <a:t>. </a:t>
            </a:r>
            <a:r>
              <a:rPr lang="en-US" altLang="en-US" dirty="0" err="1" smtClean="0">
                <a:latin typeface="Arial" panose="020B0604020202020204" pitchFamily="34" charset="0"/>
              </a:rPr>
              <a:t>Elektroni</a:t>
            </a:r>
            <a:r>
              <a:rPr lang="en-US" altLang="en-US" dirty="0" smtClean="0">
                <a:latin typeface="Arial" panose="020B0604020202020204" pitchFamily="34" charset="0"/>
              </a:rPr>
              <a:t> </a:t>
            </a:r>
            <a:r>
              <a:rPr lang="en-US" altLang="en-US" dirty="0" err="1" smtClean="0">
                <a:latin typeface="Arial" panose="020B0604020202020204" pitchFamily="34" charset="0"/>
              </a:rPr>
              <a:t>kruže</a:t>
            </a:r>
            <a:r>
              <a:rPr lang="en-US" altLang="en-US" dirty="0" smtClean="0">
                <a:latin typeface="Arial" panose="020B0604020202020204" pitchFamily="34" charset="0"/>
              </a:rPr>
              <a:t> </a:t>
            </a:r>
            <a:r>
              <a:rPr lang="en-US" altLang="en-US" dirty="0" err="1" smtClean="0">
                <a:latin typeface="Arial" panose="020B0604020202020204" pitchFamily="34" charset="0"/>
              </a:rPr>
              <a:t>oko</a:t>
            </a:r>
            <a:r>
              <a:rPr lang="en-US" altLang="en-US" dirty="0" smtClean="0">
                <a:latin typeface="Arial" panose="020B0604020202020204" pitchFamily="34" charset="0"/>
              </a:rPr>
              <a:t> </a:t>
            </a:r>
            <a:r>
              <a:rPr lang="en-US" altLang="en-US" dirty="0" err="1" smtClean="0">
                <a:latin typeface="Arial" panose="020B0604020202020204" pitchFamily="34" charset="0"/>
              </a:rPr>
              <a:t>jezgra</a:t>
            </a:r>
            <a:r>
              <a:rPr lang="en-US" altLang="en-US" dirty="0" smtClean="0">
                <a:latin typeface="Arial" panose="020B0604020202020204" pitchFamily="34" charset="0"/>
              </a:rPr>
              <a:t> </a:t>
            </a:r>
            <a:r>
              <a:rPr lang="en-US" altLang="en-US" dirty="0" err="1" smtClean="0">
                <a:latin typeface="Arial" panose="020B0604020202020204" pitchFamily="34" charset="0"/>
              </a:rPr>
              <a:t>sačinjavajući</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a:t>
            </a:r>
            <a:r>
              <a:rPr lang="en-US" altLang="en-US" dirty="0" err="1" smtClean="0">
                <a:latin typeface="Arial" panose="020B0604020202020204" pitchFamily="34" charset="0"/>
              </a:rPr>
              <a:t>i</a:t>
            </a:r>
            <a:r>
              <a:rPr lang="en-US" altLang="en-US" dirty="0" smtClean="0">
                <a:latin typeface="Arial" panose="020B0604020202020204" pitchFamily="34" charset="0"/>
              </a:rPr>
              <a:t> </a:t>
            </a:r>
            <a:r>
              <a:rPr lang="en-US" altLang="en-US" dirty="0" err="1" smtClean="0">
                <a:latin typeface="Arial" panose="020B0604020202020204" pitchFamily="34" charset="0"/>
              </a:rPr>
              <a:t>oni</a:t>
            </a:r>
            <a:r>
              <a:rPr lang="en-US" altLang="en-US" dirty="0" smtClean="0">
                <a:latin typeface="Arial" panose="020B0604020202020204" pitchFamily="34" charset="0"/>
              </a:rPr>
              <a:t> </a:t>
            </a:r>
            <a:r>
              <a:rPr lang="en-US" altLang="en-US" dirty="0" err="1" smtClean="0">
                <a:latin typeface="Arial" panose="020B0604020202020204" pitchFamily="34" charset="0"/>
              </a:rPr>
              <a:t>su</a:t>
            </a:r>
            <a:r>
              <a:rPr lang="en-US" altLang="en-US" dirty="0" smtClean="0">
                <a:latin typeface="Arial" panose="020B0604020202020204" pitchFamily="34" charset="0"/>
              </a:rPr>
              <a:t> </a:t>
            </a:r>
            <a:r>
              <a:rPr lang="en-US" altLang="en-US" dirty="0" err="1" smtClean="0">
                <a:latin typeface="Arial" panose="020B0604020202020204" pitchFamily="34" charset="0"/>
              </a:rPr>
              <a:t>ti</a:t>
            </a:r>
            <a:r>
              <a:rPr lang="en-US" altLang="en-US" dirty="0" smtClean="0">
                <a:latin typeface="Arial" panose="020B0604020202020204" pitchFamily="34" charset="0"/>
              </a:rPr>
              <a:t> </a:t>
            </a:r>
            <a:r>
              <a:rPr lang="en-US" altLang="en-US" dirty="0" err="1" smtClean="0">
                <a:latin typeface="Arial" panose="020B0604020202020204" pitchFamily="34" charset="0"/>
              </a:rPr>
              <a:t>koji</a:t>
            </a:r>
            <a:r>
              <a:rPr lang="en-US" altLang="en-US" dirty="0" smtClean="0">
                <a:latin typeface="Arial" panose="020B0604020202020204" pitchFamily="34" charset="0"/>
              </a:rPr>
              <a:t> </a:t>
            </a:r>
            <a:r>
              <a:rPr lang="en-US" altLang="en-US" dirty="0" err="1" smtClean="0">
                <a:latin typeface="Arial" panose="020B0604020202020204" pitchFamily="34" charset="0"/>
              </a:rPr>
              <a:t>stupaju</a:t>
            </a:r>
            <a:r>
              <a:rPr lang="en-US" altLang="en-US" dirty="0" smtClean="0">
                <a:latin typeface="Arial" panose="020B0604020202020204" pitchFamily="34" charset="0"/>
              </a:rPr>
              <a:t> u </a:t>
            </a:r>
            <a:r>
              <a:rPr lang="en-US" altLang="en-US" dirty="0" err="1" smtClean="0">
                <a:latin typeface="Arial" panose="020B0604020202020204" pitchFamily="34" charset="0"/>
              </a:rPr>
              <a:t>hemijske</a:t>
            </a:r>
            <a:r>
              <a:rPr lang="en-US" altLang="en-US" dirty="0" smtClean="0">
                <a:latin typeface="Arial" panose="020B0604020202020204" pitchFamily="34" charset="0"/>
              </a:rPr>
              <a:t> </a:t>
            </a:r>
            <a:r>
              <a:rPr lang="en-US" altLang="en-US" dirty="0" err="1" smtClean="0">
                <a:latin typeface="Arial" panose="020B0604020202020204" pitchFamily="34" charset="0"/>
              </a:rPr>
              <a:t>reakcije</a:t>
            </a:r>
            <a:r>
              <a:rPr lang="en-US" altLang="en-US" dirty="0" smtClean="0">
                <a:latin typeface="Arial" panose="020B0604020202020204" pitchFamily="34" charset="0"/>
              </a:rPr>
              <a:t>. </a:t>
            </a:r>
            <a:r>
              <a:rPr lang="en-US" altLang="en-US" dirty="0" err="1" smtClean="0">
                <a:latin typeface="Arial" panose="020B0604020202020204" pitchFamily="34" charset="0"/>
              </a:rPr>
              <a:t>Omotača</a:t>
            </a:r>
            <a:r>
              <a:rPr lang="en-US" altLang="en-US" dirty="0" smtClean="0">
                <a:latin typeface="Arial" panose="020B0604020202020204" pitchFamily="34" charset="0"/>
              </a:rPr>
              <a:t> </a:t>
            </a:r>
            <a:r>
              <a:rPr lang="en-US" altLang="en-US" dirty="0" err="1" smtClean="0">
                <a:latin typeface="Arial" panose="020B0604020202020204" pitchFamily="34" charset="0"/>
              </a:rPr>
              <a:t>po</a:t>
            </a:r>
            <a:r>
              <a:rPr lang="en-US" altLang="en-US" dirty="0" smtClean="0">
                <a:latin typeface="Arial" panose="020B0604020202020204" pitchFamily="34" charset="0"/>
              </a:rPr>
              <a:t> </a:t>
            </a:r>
            <a:r>
              <a:rPr lang="en-US" altLang="en-US" dirty="0" err="1" smtClean="0">
                <a:latin typeface="Arial" panose="020B0604020202020204" pitchFamily="34" charset="0"/>
              </a:rPr>
              <a:t>kojima</a:t>
            </a:r>
            <a:r>
              <a:rPr lang="en-US" altLang="en-US" dirty="0" smtClean="0">
                <a:latin typeface="Arial" panose="020B0604020202020204" pitchFamily="34" charset="0"/>
              </a:rPr>
              <a:t> </a:t>
            </a:r>
            <a:r>
              <a:rPr lang="en-US" altLang="en-US" dirty="0" err="1" smtClean="0">
                <a:latin typeface="Arial" panose="020B0604020202020204" pitchFamily="34" charset="0"/>
              </a:rPr>
              <a:t>kruže</a:t>
            </a:r>
            <a:r>
              <a:rPr lang="en-US" altLang="en-US" dirty="0" smtClean="0">
                <a:latin typeface="Arial" panose="020B0604020202020204" pitchFamily="34" charset="0"/>
              </a:rPr>
              <a:t> </a:t>
            </a:r>
            <a:r>
              <a:rPr lang="en-US" altLang="en-US" dirty="0" err="1" smtClean="0">
                <a:latin typeface="Arial" panose="020B0604020202020204" pitchFamily="34" charset="0"/>
              </a:rPr>
              <a:t>elektroni</a:t>
            </a:r>
            <a:r>
              <a:rPr lang="en-US" altLang="en-US" dirty="0" smtClean="0">
                <a:latin typeface="Arial" panose="020B0604020202020204" pitchFamily="34" charset="0"/>
              </a:rPr>
              <a:t> </a:t>
            </a:r>
            <a:r>
              <a:rPr lang="en-US" altLang="en-US" dirty="0" err="1" smtClean="0">
                <a:latin typeface="Arial" panose="020B0604020202020204" pitchFamily="34" charset="0"/>
              </a:rPr>
              <a:t>može</a:t>
            </a:r>
            <a:r>
              <a:rPr lang="en-US" altLang="en-US" dirty="0" smtClean="0">
                <a:latin typeface="Arial" panose="020B0604020202020204" pitchFamily="34" charset="0"/>
              </a:rPr>
              <a:t> da </a:t>
            </a:r>
            <a:r>
              <a:rPr lang="en-US" altLang="en-US" dirty="0" err="1" smtClean="0">
                <a:latin typeface="Arial" panose="020B0604020202020204" pitchFamily="34" charset="0"/>
              </a:rPr>
              <a:t>bude</a:t>
            </a:r>
            <a:r>
              <a:rPr lang="en-US" altLang="en-US" dirty="0" smtClean="0">
                <a:latin typeface="Arial" panose="020B0604020202020204" pitchFamily="34" charset="0"/>
              </a:rPr>
              <a:t> </a:t>
            </a:r>
            <a:r>
              <a:rPr lang="en-US" altLang="en-US" dirty="0" err="1" smtClean="0">
                <a:latin typeface="Arial" panose="020B0604020202020204" pitchFamily="34" charset="0"/>
              </a:rPr>
              <a:t>više</a:t>
            </a:r>
            <a:r>
              <a:rPr lang="en-US" altLang="en-US" dirty="0" smtClean="0">
                <a:latin typeface="Arial" panose="020B0604020202020204" pitchFamily="34" charset="0"/>
              </a:rPr>
              <a:t> u </a:t>
            </a:r>
            <a:r>
              <a:rPr lang="en-US" altLang="en-US" dirty="0" err="1" smtClean="0">
                <a:latin typeface="Arial" panose="020B0604020202020204" pitchFamily="34" charset="0"/>
              </a:rPr>
              <a:t>zavisnosti</a:t>
            </a:r>
            <a:r>
              <a:rPr lang="en-US" altLang="en-US" dirty="0" smtClean="0">
                <a:latin typeface="Arial" panose="020B0604020202020204" pitchFamily="34" charset="0"/>
              </a:rPr>
              <a:t> od </a:t>
            </a:r>
            <a:r>
              <a:rPr lang="en-US" altLang="en-US" dirty="0" err="1" smtClean="0">
                <a:latin typeface="Arial" panose="020B0604020202020204" pitchFamily="34" charset="0"/>
              </a:rPr>
              <a:t>tipa</a:t>
            </a:r>
            <a:r>
              <a:rPr lang="en-US" altLang="en-US" dirty="0" smtClean="0">
                <a:latin typeface="Arial" panose="020B0604020202020204" pitchFamily="34" charset="0"/>
              </a:rPr>
              <a:t> </a:t>
            </a:r>
            <a:r>
              <a:rPr lang="en-US" altLang="en-US" dirty="0" err="1" smtClean="0">
                <a:latin typeface="Arial" panose="020B0604020202020204" pitchFamily="34" charset="0"/>
              </a:rPr>
              <a:t>atoma</a:t>
            </a:r>
            <a:r>
              <a:rPr lang="en-US" altLang="en-US" dirty="0" smtClean="0">
                <a:latin typeface="Arial" panose="020B0604020202020204" pitchFamily="34" charset="0"/>
              </a:rPr>
              <a:t> </a:t>
            </a:r>
            <a:r>
              <a:rPr lang="en-US" altLang="en-US" dirty="0" err="1" smtClean="0">
                <a:latin typeface="Arial" panose="020B0604020202020204" pitchFamily="34" charset="0"/>
              </a:rPr>
              <a:t>odnosno</a:t>
            </a:r>
            <a:r>
              <a:rPr lang="en-US" altLang="en-US" dirty="0" smtClean="0">
                <a:latin typeface="Arial" panose="020B0604020202020204" pitchFamily="34" charset="0"/>
              </a:rPr>
              <a:t> </a:t>
            </a:r>
            <a:r>
              <a:rPr lang="en-US" altLang="en-US" dirty="0" err="1" smtClean="0">
                <a:latin typeface="Arial" panose="020B0604020202020204" pitchFamily="34" charset="0"/>
              </a:rPr>
              <a:t>broja</a:t>
            </a:r>
            <a:r>
              <a:rPr lang="en-US" altLang="en-US" dirty="0" smtClean="0">
                <a:latin typeface="Arial" panose="020B0604020202020204" pitchFamily="34" charset="0"/>
              </a:rPr>
              <a:t> </a:t>
            </a:r>
            <a:r>
              <a:rPr lang="en-US" altLang="en-US" dirty="0" err="1" smtClean="0">
                <a:latin typeface="Arial" panose="020B0604020202020204" pitchFamily="34" charset="0"/>
              </a:rPr>
              <a:t>njegovih</a:t>
            </a:r>
            <a:r>
              <a:rPr lang="en-US" altLang="en-US" dirty="0" smtClean="0">
                <a:latin typeface="Arial" panose="020B0604020202020204" pitchFamily="34" charset="0"/>
              </a:rPr>
              <a:t> </a:t>
            </a:r>
            <a:r>
              <a:rPr lang="en-US" altLang="en-US" dirty="0" err="1" smtClean="0">
                <a:latin typeface="Arial" panose="020B0604020202020204" pitchFamily="34" charset="0"/>
              </a:rPr>
              <a:t>elektrona</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a:t>
            </a:r>
            <a:r>
              <a:rPr lang="en-US" altLang="en-US" dirty="0" err="1" smtClean="0">
                <a:latin typeface="Arial" panose="020B0604020202020204" pitchFamily="34" charset="0"/>
              </a:rPr>
              <a:t>koji</a:t>
            </a:r>
            <a:r>
              <a:rPr lang="en-US" altLang="en-US" dirty="0" smtClean="0">
                <a:latin typeface="Arial" panose="020B0604020202020204" pitchFamily="34" charset="0"/>
              </a:rPr>
              <a:t> je </a:t>
            </a:r>
            <a:r>
              <a:rPr lang="en-US" altLang="en-US" dirty="0" err="1" smtClean="0">
                <a:latin typeface="Arial" panose="020B0604020202020204" pitchFamily="34" charset="0"/>
              </a:rPr>
              <a:t>najbliži</a:t>
            </a:r>
            <a:r>
              <a:rPr lang="en-US" altLang="en-US" dirty="0" smtClean="0">
                <a:latin typeface="Arial" panose="020B0604020202020204" pitchFamily="34" charset="0"/>
              </a:rPr>
              <a:t> </a:t>
            </a:r>
            <a:r>
              <a:rPr lang="en-US" altLang="en-US" dirty="0" err="1" smtClean="0">
                <a:latin typeface="Arial" panose="020B0604020202020204" pitchFamily="34" charset="0"/>
              </a:rPr>
              <a:t>jezgru</a:t>
            </a:r>
            <a:r>
              <a:rPr lang="en-US" altLang="en-US" dirty="0" smtClean="0">
                <a:latin typeface="Arial" panose="020B0604020202020204" pitchFamily="34" charset="0"/>
              </a:rPr>
              <a:t> </a:t>
            </a:r>
            <a:r>
              <a:rPr lang="en-US" altLang="en-US" dirty="0" err="1" smtClean="0">
                <a:latin typeface="Arial" panose="020B0604020202020204" pitchFamily="34" charset="0"/>
              </a:rPr>
              <a:t>sadrži</a:t>
            </a:r>
            <a:r>
              <a:rPr lang="en-US" altLang="en-US" dirty="0" smtClean="0">
                <a:latin typeface="Arial" panose="020B0604020202020204" pitchFamily="34" charset="0"/>
              </a:rPr>
              <a:t> </a:t>
            </a:r>
            <a:r>
              <a:rPr lang="en-US" altLang="en-US" dirty="0" err="1" smtClean="0">
                <a:latin typeface="Arial" panose="020B0604020202020204" pitchFamily="34" charset="0"/>
              </a:rPr>
              <a:t>dva</a:t>
            </a:r>
            <a:r>
              <a:rPr lang="en-US" altLang="en-US" dirty="0" smtClean="0">
                <a:latin typeface="Arial" panose="020B0604020202020204" pitchFamily="34" charset="0"/>
              </a:rPr>
              <a:t> </a:t>
            </a:r>
            <a:r>
              <a:rPr lang="en-US" altLang="en-US" dirty="0" err="1" smtClean="0">
                <a:latin typeface="Arial" panose="020B0604020202020204" pitchFamily="34" charset="0"/>
              </a:rPr>
              <a:t>elektrona</a:t>
            </a:r>
            <a:r>
              <a:rPr lang="en-US" altLang="en-US" dirty="0" smtClean="0">
                <a:latin typeface="Arial" panose="020B0604020202020204" pitchFamily="34" charset="0"/>
              </a:rPr>
              <a:t>, </a:t>
            </a:r>
            <a:r>
              <a:rPr lang="en-US" altLang="en-US" dirty="0" err="1" smtClean="0">
                <a:latin typeface="Arial" panose="020B0604020202020204" pitchFamily="34" charset="0"/>
              </a:rPr>
              <a:t>naredni</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se </a:t>
            </a:r>
            <a:r>
              <a:rPr lang="en-US" altLang="en-US" dirty="0" err="1" smtClean="0">
                <a:latin typeface="Arial" panose="020B0604020202020204" pitchFamily="34" charset="0"/>
              </a:rPr>
              <a:t>popunjava</a:t>
            </a:r>
            <a:r>
              <a:rPr lang="en-US" altLang="en-US" dirty="0" smtClean="0">
                <a:latin typeface="Arial" panose="020B0604020202020204" pitchFamily="34" charset="0"/>
              </a:rPr>
              <a:t> </a:t>
            </a:r>
            <a:r>
              <a:rPr lang="en-US" altLang="en-US" dirty="0" err="1" smtClean="0">
                <a:latin typeface="Arial" panose="020B0604020202020204" pitchFamily="34" charset="0"/>
              </a:rPr>
              <a:t>sa</a:t>
            </a:r>
            <a:r>
              <a:rPr lang="en-US" altLang="en-US" dirty="0" smtClean="0">
                <a:latin typeface="Arial" panose="020B0604020202020204" pitchFamily="34" charset="0"/>
              </a:rPr>
              <a:t> </a:t>
            </a:r>
            <a:r>
              <a:rPr lang="en-US" altLang="en-US" dirty="0" err="1" smtClean="0">
                <a:latin typeface="Arial" panose="020B0604020202020204" pitchFamily="34" charset="0"/>
              </a:rPr>
              <a:t>osam</a:t>
            </a:r>
            <a:r>
              <a:rPr lang="en-US" altLang="en-US" dirty="0" smtClean="0">
                <a:latin typeface="Arial" panose="020B0604020202020204" pitchFamily="34" charset="0"/>
              </a:rPr>
              <a:t> </a:t>
            </a:r>
            <a:r>
              <a:rPr lang="en-US" altLang="en-US" dirty="0" err="1" smtClean="0">
                <a:latin typeface="Arial" panose="020B0604020202020204" pitchFamily="34" charset="0"/>
              </a:rPr>
              <a:t>itd</a:t>
            </a:r>
            <a:r>
              <a:rPr lang="en-US" altLang="en-US" dirty="0" smtClean="0">
                <a:latin typeface="Arial" panose="020B0604020202020204" pitchFamily="34" charset="0"/>
              </a:rPr>
              <a:t>. </a:t>
            </a:r>
            <a:r>
              <a:rPr lang="en-US" altLang="en-US" dirty="0" err="1" smtClean="0">
                <a:latin typeface="Arial" panose="020B0604020202020204" pitchFamily="34" charset="0"/>
              </a:rPr>
              <a:t>Najvažnije</a:t>
            </a:r>
            <a:r>
              <a:rPr lang="en-US" altLang="en-US" dirty="0" smtClean="0">
                <a:latin typeface="Arial" panose="020B0604020202020204" pitchFamily="34" charset="0"/>
              </a:rPr>
              <a:t> </a:t>
            </a:r>
            <a:r>
              <a:rPr lang="en-US" altLang="en-US" dirty="0" err="1" smtClean="0">
                <a:latin typeface="Arial" panose="020B0604020202020204" pitchFamily="34" charset="0"/>
              </a:rPr>
              <a:t>strukturno</a:t>
            </a:r>
            <a:r>
              <a:rPr lang="en-US" altLang="en-US" dirty="0" smtClean="0">
                <a:latin typeface="Arial" panose="020B0604020202020204" pitchFamily="34" charset="0"/>
              </a:rPr>
              <a:t> </a:t>
            </a:r>
            <a:r>
              <a:rPr lang="en-US" altLang="en-US" dirty="0" err="1" smtClean="0">
                <a:latin typeface="Arial" panose="020B0604020202020204" pitchFamily="34" charset="0"/>
              </a:rPr>
              <a:t>svojstvo</a:t>
            </a:r>
            <a:r>
              <a:rPr lang="en-US" altLang="en-US" dirty="0" smtClean="0">
                <a:latin typeface="Arial" panose="020B0604020202020204" pitchFamily="34" charset="0"/>
              </a:rPr>
              <a:t> </a:t>
            </a:r>
            <a:r>
              <a:rPr lang="en-US" altLang="en-US" dirty="0" err="1" smtClean="0">
                <a:latin typeface="Arial" panose="020B0604020202020204" pitchFamily="34" charset="0"/>
              </a:rPr>
              <a:t>atoma</a:t>
            </a:r>
            <a:r>
              <a:rPr lang="en-US" altLang="en-US" dirty="0" smtClean="0">
                <a:latin typeface="Arial" panose="020B0604020202020204" pitchFamily="34" charset="0"/>
              </a:rPr>
              <a:t> </a:t>
            </a:r>
            <a:r>
              <a:rPr lang="en-US" altLang="en-US" dirty="0" err="1" smtClean="0">
                <a:latin typeface="Arial" panose="020B0604020202020204" pitchFamily="34" charset="0"/>
              </a:rPr>
              <a:t>za</a:t>
            </a:r>
            <a:r>
              <a:rPr lang="en-US" altLang="en-US" dirty="0" smtClean="0">
                <a:latin typeface="Arial" panose="020B0604020202020204" pitchFamily="34" charset="0"/>
              </a:rPr>
              <a:t> </a:t>
            </a:r>
            <a:r>
              <a:rPr lang="en-US" altLang="en-US" dirty="0" err="1" smtClean="0">
                <a:latin typeface="Arial" panose="020B0604020202020204" pitchFamily="34" charset="0"/>
              </a:rPr>
              <a:t>određivanje</a:t>
            </a:r>
            <a:r>
              <a:rPr lang="en-US" altLang="en-US" dirty="0" smtClean="0">
                <a:latin typeface="Arial" panose="020B0604020202020204" pitchFamily="34" charset="0"/>
              </a:rPr>
              <a:t> </a:t>
            </a:r>
            <a:r>
              <a:rPr lang="en-US" altLang="en-US" dirty="0" err="1" smtClean="0">
                <a:latin typeface="Arial" panose="020B0604020202020204" pitchFamily="34" charset="0"/>
              </a:rPr>
              <a:t>njegovog</a:t>
            </a:r>
            <a:r>
              <a:rPr lang="en-US" altLang="en-US" dirty="0" smtClean="0">
                <a:latin typeface="Arial" panose="020B0604020202020204" pitchFamily="34" charset="0"/>
              </a:rPr>
              <a:t> </a:t>
            </a:r>
            <a:r>
              <a:rPr lang="en-US" altLang="en-US" dirty="0" err="1" smtClean="0">
                <a:latin typeface="Arial" panose="020B0604020202020204" pitchFamily="34" charset="0"/>
              </a:rPr>
              <a:t>hemijskog</a:t>
            </a:r>
            <a:r>
              <a:rPr lang="en-US" altLang="en-US" dirty="0" smtClean="0">
                <a:latin typeface="Arial" panose="020B0604020202020204" pitchFamily="34" charset="0"/>
              </a:rPr>
              <a:t> </a:t>
            </a:r>
            <a:r>
              <a:rPr lang="en-US" altLang="en-US" dirty="0" err="1" smtClean="0">
                <a:latin typeface="Arial" panose="020B0604020202020204" pitchFamily="34" charset="0"/>
              </a:rPr>
              <a:t>ponašanje</a:t>
            </a:r>
            <a:r>
              <a:rPr lang="en-US" altLang="en-US" dirty="0" smtClean="0">
                <a:latin typeface="Arial" panose="020B0604020202020204" pitchFamily="34" charset="0"/>
              </a:rPr>
              <a:t> je </a:t>
            </a:r>
            <a:r>
              <a:rPr lang="en-US" altLang="en-US" dirty="0" err="1" smtClean="0">
                <a:latin typeface="Arial" panose="020B0604020202020204" pitchFamily="34" charset="0"/>
              </a:rPr>
              <a:t>broj</a:t>
            </a:r>
            <a:r>
              <a:rPr lang="en-US" altLang="en-US" dirty="0" smtClean="0">
                <a:latin typeface="Arial" panose="020B0604020202020204" pitchFamily="34" charset="0"/>
              </a:rPr>
              <a:t> </a:t>
            </a:r>
            <a:r>
              <a:rPr lang="en-US" altLang="en-US" dirty="0" err="1" smtClean="0">
                <a:latin typeface="Arial" panose="020B0604020202020204" pitchFamily="34" charset="0"/>
              </a:rPr>
              <a:t>elektrona</a:t>
            </a:r>
            <a:r>
              <a:rPr lang="en-US" altLang="en-US" dirty="0" smtClean="0">
                <a:latin typeface="Arial" panose="020B0604020202020204" pitchFamily="34" charset="0"/>
              </a:rPr>
              <a:t> u </a:t>
            </a:r>
            <a:r>
              <a:rPr lang="en-US" altLang="en-US" dirty="0" err="1" smtClean="0">
                <a:latin typeface="Arial" panose="020B0604020202020204" pitchFamily="34" charset="0"/>
              </a:rPr>
              <a:t>njegovom</a:t>
            </a:r>
            <a:r>
              <a:rPr lang="en-US" altLang="en-US" dirty="0" smtClean="0">
                <a:latin typeface="Arial" panose="020B0604020202020204" pitchFamily="34" charset="0"/>
              </a:rPr>
              <a:t> </a:t>
            </a:r>
            <a:r>
              <a:rPr lang="en-US" altLang="en-US" dirty="0" err="1" smtClean="0">
                <a:latin typeface="Arial" panose="020B0604020202020204" pitchFamily="34" charset="0"/>
              </a:rPr>
              <a:t>spoljasnjem</a:t>
            </a:r>
            <a:r>
              <a:rPr lang="en-US" altLang="en-US" dirty="0" smtClean="0">
                <a:latin typeface="Arial" panose="020B0604020202020204" pitchFamily="34" charset="0"/>
              </a:rPr>
              <a:t> </a:t>
            </a:r>
            <a:r>
              <a:rPr lang="en-US" altLang="en-US" dirty="0" err="1" smtClean="0">
                <a:latin typeface="Arial" panose="020B0604020202020204" pitchFamily="34" charset="0"/>
              </a:rPr>
              <a:t>omotaču</a:t>
            </a:r>
            <a:r>
              <a:rPr lang="en-US" altLang="en-US" dirty="0" smtClean="0">
                <a:latin typeface="Arial" panose="020B0604020202020204" pitchFamily="34" charset="0"/>
              </a:rPr>
              <a:t> (</a:t>
            </a:r>
            <a:r>
              <a:rPr lang="en-US" altLang="en-US" dirty="0" err="1" smtClean="0">
                <a:latin typeface="Arial" panose="020B0604020202020204" pitchFamily="34" charset="0"/>
              </a:rPr>
              <a:t>omotaču</a:t>
            </a:r>
            <a:r>
              <a:rPr lang="en-US" altLang="en-US" dirty="0" smtClean="0">
                <a:latin typeface="Arial" panose="020B0604020202020204" pitchFamily="34" charset="0"/>
              </a:rPr>
              <a:t> </a:t>
            </a:r>
            <a:r>
              <a:rPr lang="en-US" altLang="en-US" dirty="0" err="1" smtClean="0">
                <a:latin typeface="Arial" panose="020B0604020202020204" pitchFamily="34" charset="0"/>
              </a:rPr>
              <a:t>koji</a:t>
            </a:r>
            <a:r>
              <a:rPr lang="en-US" altLang="en-US" dirty="0" smtClean="0">
                <a:latin typeface="Arial" panose="020B0604020202020204" pitchFamily="34" charset="0"/>
              </a:rPr>
              <a:t> je </a:t>
            </a:r>
            <a:r>
              <a:rPr lang="en-US" altLang="en-US" dirty="0" err="1" smtClean="0">
                <a:latin typeface="Arial" panose="020B0604020202020204" pitchFamily="34" charset="0"/>
              </a:rPr>
              <a:t>najudaljeniji</a:t>
            </a:r>
            <a:r>
              <a:rPr lang="en-US" altLang="en-US" dirty="0" smtClean="0">
                <a:latin typeface="Arial" panose="020B0604020202020204" pitchFamily="34" charset="0"/>
              </a:rPr>
              <a:t> od </a:t>
            </a:r>
            <a:r>
              <a:rPr lang="en-US" altLang="en-US" dirty="0" err="1" smtClean="0">
                <a:latin typeface="Arial" panose="020B0604020202020204" pitchFamily="34" charset="0"/>
              </a:rPr>
              <a:t>jezgra</a:t>
            </a:r>
            <a:r>
              <a:rPr lang="en-US" altLang="en-US" dirty="0" smtClean="0">
                <a:latin typeface="Arial" panose="020B0604020202020204" pitchFamily="34" charset="0"/>
              </a:rPr>
              <a:t>). One </a:t>
            </a:r>
            <a:r>
              <a:rPr lang="en-US" altLang="en-US" dirty="0" err="1" smtClean="0">
                <a:latin typeface="Arial" panose="020B0604020202020204" pitchFamily="34" charset="0"/>
              </a:rPr>
              <a:t>materije</a:t>
            </a:r>
            <a:r>
              <a:rPr lang="en-US" altLang="en-US" dirty="0" smtClean="0">
                <a:latin typeface="Arial" panose="020B0604020202020204" pitchFamily="34" charset="0"/>
              </a:rPr>
              <a:t> </a:t>
            </a:r>
            <a:r>
              <a:rPr lang="en-US" altLang="en-US" dirty="0" err="1" smtClean="0">
                <a:latin typeface="Arial" panose="020B0604020202020204" pitchFamily="34" charset="0"/>
              </a:rPr>
              <a:t>čije</a:t>
            </a:r>
            <a:r>
              <a:rPr lang="en-US" altLang="en-US" dirty="0" smtClean="0">
                <a:latin typeface="Arial" panose="020B0604020202020204" pitchFamily="34" charset="0"/>
              </a:rPr>
              <a:t> </a:t>
            </a:r>
            <a:r>
              <a:rPr lang="en-US" altLang="en-US" dirty="0" err="1" smtClean="0">
                <a:latin typeface="Arial" panose="020B0604020202020204" pitchFamily="34" charset="0"/>
              </a:rPr>
              <a:t>molekule</a:t>
            </a:r>
            <a:r>
              <a:rPr lang="en-US" altLang="en-US" dirty="0" smtClean="0">
                <a:latin typeface="Arial" panose="020B0604020202020204" pitchFamily="34" charset="0"/>
              </a:rPr>
              <a:t> se </a:t>
            </a:r>
            <a:r>
              <a:rPr lang="en-US" altLang="en-US" dirty="0" err="1" smtClean="0">
                <a:latin typeface="Arial" panose="020B0604020202020204" pitchFamily="34" charset="0"/>
              </a:rPr>
              <a:t>sastoje</a:t>
            </a:r>
            <a:r>
              <a:rPr lang="en-US" altLang="en-US" dirty="0" smtClean="0">
                <a:latin typeface="Arial" panose="020B0604020202020204" pitchFamily="34" charset="0"/>
              </a:rPr>
              <a:t> od </a:t>
            </a:r>
            <a:r>
              <a:rPr lang="en-US" altLang="en-US" dirty="0" err="1" smtClean="0">
                <a:latin typeface="Arial" panose="020B0604020202020204" pitchFamily="34" charset="0"/>
              </a:rPr>
              <a:t>atoma</a:t>
            </a:r>
            <a:r>
              <a:rPr lang="en-US" altLang="en-US" dirty="0" smtClean="0">
                <a:latin typeface="Arial" panose="020B0604020202020204" pitchFamily="34" charset="0"/>
              </a:rPr>
              <a:t> </a:t>
            </a:r>
            <a:r>
              <a:rPr lang="en-US" altLang="en-US" dirty="0" err="1" smtClean="0">
                <a:latin typeface="Arial" panose="020B0604020202020204" pitchFamily="34" charset="0"/>
              </a:rPr>
              <a:t>čiji</a:t>
            </a:r>
            <a:r>
              <a:rPr lang="en-US" altLang="en-US" dirty="0" smtClean="0">
                <a:latin typeface="Arial" panose="020B0604020202020204" pitchFamily="34" charset="0"/>
              </a:rPr>
              <a:t> je </a:t>
            </a:r>
            <a:r>
              <a:rPr lang="en-US" altLang="en-US" dirty="0" err="1" smtClean="0">
                <a:latin typeface="Arial" panose="020B0604020202020204" pitchFamily="34" charset="0"/>
              </a:rPr>
              <a:t>vanjski</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a:t>
            </a:r>
            <a:r>
              <a:rPr lang="en-US" altLang="en-US" dirty="0" err="1" smtClean="0">
                <a:latin typeface="Arial" panose="020B0604020202020204" pitchFamily="34" charset="0"/>
              </a:rPr>
              <a:t>popunjen</a:t>
            </a:r>
            <a:r>
              <a:rPr lang="en-US" altLang="en-US" dirty="0" smtClean="0">
                <a:latin typeface="Arial" panose="020B0604020202020204" pitchFamily="34" charset="0"/>
              </a:rPr>
              <a:t> u </a:t>
            </a:r>
            <a:r>
              <a:rPr lang="en-US" altLang="en-US" dirty="0" err="1" smtClean="0">
                <a:latin typeface="Arial" panose="020B0604020202020204" pitchFamily="34" charset="0"/>
              </a:rPr>
              <a:t>potpunosti</a:t>
            </a:r>
            <a:r>
              <a:rPr lang="en-US" altLang="en-US" dirty="0" smtClean="0">
                <a:latin typeface="Arial" panose="020B0604020202020204" pitchFamily="34" charset="0"/>
              </a:rPr>
              <a:t> </a:t>
            </a:r>
            <a:r>
              <a:rPr lang="en-US" altLang="en-US" dirty="0" err="1" smtClean="0">
                <a:latin typeface="Arial" panose="020B0604020202020204" pitchFamily="34" charset="0"/>
              </a:rPr>
              <a:t>elektronima</a:t>
            </a:r>
            <a:r>
              <a:rPr lang="en-US" altLang="en-US" dirty="0" smtClean="0">
                <a:latin typeface="Arial" panose="020B0604020202020204" pitchFamily="34" charset="0"/>
              </a:rPr>
              <a:t> </a:t>
            </a:r>
            <a:r>
              <a:rPr lang="en-US" altLang="en-US" dirty="0" err="1" smtClean="0">
                <a:latin typeface="Arial" panose="020B0604020202020204" pitchFamily="34" charset="0"/>
              </a:rPr>
              <a:t>nastoje</a:t>
            </a:r>
            <a:r>
              <a:rPr lang="en-US" altLang="en-US" dirty="0" smtClean="0">
                <a:latin typeface="Arial" panose="020B0604020202020204" pitchFamily="34" charset="0"/>
              </a:rPr>
              <a:t> da ne </a:t>
            </a:r>
            <a:r>
              <a:rPr lang="en-US" altLang="en-US" dirty="0" err="1" smtClean="0">
                <a:latin typeface="Arial" panose="020B0604020202020204" pitchFamily="34" charset="0"/>
              </a:rPr>
              <a:t>ulaze</a:t>
            </a:r>
            <a:r>
              <a:rPr lang="en-US" altLang="en-US" dirty="0" smtClean="0">
                <a:latin typeface="Arial" panose="020B0604020202020204" pitchFamily="34" charset="0"/>
              </a:rPr>
              <a:t> u </a:t>
            </a:r>
            <a:r>
              <a:rPr lang="en-US" altLang="en-US" dirty="0" err="1" smtClean="0">
                <a:latin typeface="Arial" panose="020B0604020202020204" pitchFamily="34" charset="0"/>
              </a:rPr>
              <a:t>hemijske</a:t>
            </a:r>
            <a:r>
              <a:rPr lang="en-US" altLang="en-US" dirty="0" smtClean="0">
                <a:latin typeface="Arial" panose="020B0604020202020204" pitchFamily="34" charset="0"/>
              </a:rPr>
              <a:t> </a:t>
            </a:r>
            <a:r>
              <a:rPr lang="en-US" altLang="en-US" dirty="0" err="1" smtClean="0">
                <a:latin typeface="Arial" panose="020B0604020202020204" pitchFamily="34" charset="0"/>
              </a:rPr>
              <a:t>reakcije</a:t>
            </a:r>
            <a:r>
              <a:rPr lang="en-US" altLang="en-US" dirty="0" smtClean="0">
                <a:latin typeface="Arial" panose="020B0604020202020204" pitchFamily="34" charset="0"/>
              </a:rPr>
              <a:t> </a:t>
            </a:r>
            <a:r>
              <a:rPr lang="en-US" altLang="en-US" dirty="0" err="1" smtClean="0">
                <a:latin typeface="Arial" panose="020B0604020202020204" pitchFamily="34" charset="0"/>
              </a:rPr>
              <a:t>i</a:t>
            </a:r>
            <a:r>
              <a:rPr lang="en-US" altLang="en-US" dirty="0" smtClean="0">
                <a:latin typeface="Arial" panose="020B0604020202020204" pitchFamily="34" charset="0"/>
              </a:rPr>
              <a:t> </a:t>
            </a:r>
            <a:r>
              <a:rPr lang="en-US" altLang="en-US" dirty="0" err="1" smtClean="0">
                <a:latin typeface="Arial" panose="020B0604020202020204" pitchFamily="34" charset="0"/>
              </a:rPr>
              <a:t>nazivaju</a:t>
            </a:r>
            <a:r>
              <a:rPr lang="en-US" altLang="en-US" dirty="0" smtClean="0">
                <a:latin typeface="Arial" panose="020B0604020202020204" pitchFamily="34" charset="0"/>
              </a:rPr>
              <a:t> se </a:t>
            </a:r>
            <a:r>
              <a:rPr lang="en-US" altLang="en-US" dirty="0" err="1" smtClean="0">
                <a:latin typeface="Arial" panose="020B0604020202020204" pitchFamily="34" charset="0"/>
              </a:rPr>
              <a:t>inertnim</a:t>
            </a:r>
            <a:r>
              <a:rPr lang="en-US" altLang="en-US" dirty="0" smtClean="0">
                <a:latin typeface="Arial" panose="020B0604020202020204" pitchFamily="34" charset="0"/>
              </a:rPr>
              <a:t> </a:t>
            </a:r>
            <a:r>
              <a:rPr lang="en-US" altLang="en-US" dirty="0" err="1" smtClean="0">
                <a:latin typeface="Arial" panose="020B0604020202020204" pitchFamily="34" charset="0"/>
              </a:rPr>
              <a:t>materijama</a:t>
            </a:r>
            <a:r>
              <a:rPr lang="en-US" altLang="en-US" dirty="0" smtClean="0">
                <a:latin typeface="Arial" panose="020B0604020202020204" pitchFamily="34" charset="0"/>
              </a:rPr>
              <a:t>. </a:t>
            </a:r>
            <a:r>
              <a:rPr lang="en-US" altLang="en-US" dirty="0" err="1" smtClean="0">
                <a:latin typeface="Arial" panose="020B0604020202020204" pitchFamily="34" charset="0"/>
              </a:rPr>
              <a:t>Zbog</a:t>
            </a:r>
            <a:r>
              <a:rPr lang="en-US" altLang="en-US" dirty="0" smtClean="0">
                <a:latin typeface="Arial" panose="020B0604020202020204" pitchFamily="34" charset="0"/>
              </a:rPr>
              <a:t> toga </a:t>
            </a:r>
            <a:r>
              <a:rPr lang="en-US" altLang="en-US" dirty="0" err="1" smtClean="0">
                <a:latin typeface="Arial" panose="020B0604020202020204" pitchFamily="34" charset="0"/>
              </a:rPr>
              <a:t>što</a:t>
            </a:r>
            <a:r>
              <a:rPr lang="en-US" altLang="en-US" dirty="0" smtClean="0">
                <a:latin typeface="Arial" panose="020B0604020202020204" pitchFamily="34" charset="0"/>
              </a:rPr>
              <a:t> </a:t>
            </a:r>
            <a:r>
              <a:rPr lang="en-US" altLang="en-US" dirty="0" err="1" smtClean="0">
                <a:latin typeface="Arial" panose="020B0604020202020204" pitchFamily="34" charset="0"/>
              </a:rPr>
              <a:t>svaki</a:t>
            </a:r>
            <a:r>
              <a:rPr lang="en-US" altLang="en-US" dirty="0" smtClean="0">
                <a:latin typeface="Arial" panose="020B0604020202020204" pitchFamily="34" charset="0"/>
              </a:rPr>
              <a:t> atom </a:t>
            </a:r>
            <a:r>
              <a:rPr lang="en-US" altLang="en-US" dirty="0" err="1" smtClean="0">
                <a:latin typeface="Arial" panose="020B0604020202020204" pitchFamily="34" charset="0"/>
              </a:rPr>
              <a:t>teži</a:t>
            </a:r>
            <a:r>
              <a:rPr lang="en-US" altLang="en-US" dirty="0" smtClean="0">
                <a:latin typeface="Arial" panose="020B0604020202020204" pitchFamily="34" charset="0"/>
              </a:rPr>
              <a:t> da </a:t>
            </a:r>
            <a:r>
              <a:rPr lang="en-US" altLang="en-US" dirty="0" err="1" smtClean="0">
                <a:latin typeface="Arial" panose="020B0604020202020204" pitchFamily="34" charset="0"/>
              </a:rPr>
              <a:t>dospe</a:t>
            </a:r>
            <a:r>
              <a:rPr lang="en-US" altLang="en-US" dirty="0" smtClean="0">
                <a:latin typeface="Arial" panose="020B0604020202020204" pitchFamily="34" charset="0"/>
              </a:rPr>
              <a:t> u </a:t>
            </a:r>
            <a:r>
              <a:rPr lang="en-US" altLang="en-US" dirty="0" err="1" smtClean="0">
                <a:latin typeface="Arial" panose="020B0604020202020204" pitchFamily="34" charset="0"/>
              </a:rPr>
              <a:t>stanje</a:t>
            </a:r>
            <a:r>
              <a:rPr lang="en-US" altLang="en-US" dirty="0" smtClean="0">
                <a:latin typeface="Arial" panose="020B0604020202020204" pitchFamily="34" charset="0"/>
              </a:rPr>
              <a:t> </a:t>
            </a:r>
            <a:r>
              <a:rPr lang="en-US" altLang="en-US" dirty="0" err="1" smtClean="0">
                <a:latin typeface="Arial" panose="020B0604020202020204" pitchFamily="34" charset="0"/>
              </a:rPr>
              <a:t>maksimalne</a:t>
            </a:r>
            <a:r>
              <a:rPr lang="en-US" altLang="en-US" dirty="0" smtClean="0">
                <a:latin typeface="Arial" panose="020B0604020202020204" pitchFamily="34" charset="0"/>
              </a:rPr>
              <a:t> </a:t>
            </a:r>
            <a:r>
              <a:rPr lang="en-US" altLang="en-US" dirty="0" err="1" smtClean="0">
                <a:latin typeface="Arial" panose="020B0604020202020204" pitchFamily="34" charset="0"/>
              </a:rPr>
              <a:t>stabilnosti</a:t>
            </a:r>
            <a:r>
              <a:rPr lang="en-US" altLang="en-US" dirty="0" smtClean="0">
                <a:latin typeface="Arial" panose="020B0604020202020204" pitchFamily="34" charset="0"/>
              </a:rPr>
              <a:t> </a:t>
            </a:r>
            <a:r>
              <a:rPr lang="en-US" altLang="en-US" dirty="0" err="1" smtClean="0">
                <a:latin typeface="Arial" panose="020B0604020202020204" pitchFamily="34" charset="0"/>
              </a:rPr>
              <a:t>atomi</a:t>
            </a:r>
            <a:r>
              <a:rPr lang="en-US" altLang="en-US" dirty="0" smtClean="0">
                <a:latin typeface="Arial" panose="020B0604020202020204" pitchFamily="34" charset="0"/>
              </a:rPr>
              <a:t> </a:t>
            </a:r>
            <a:r>
              <a:rPr lang="en-US" altLang="en-US" dirty="0" err="1" smtClean="0">
                <a:latin typeface="Arial" panose="020B0604020202020204" pitchFamily="34" charset="0"/>
              </a:rPr>
              <a:t>pokušavaju</a:t>
            </a:r>
            <a:r>
              <a:rPr lang="en-US" altLang="en-US" dirty="0" smtClean="0">
                <a:latin typeface="Arial" panose="020B0604020202020204" pitchFamily="34" charset="0"/>
              </a:rPr>
              <a:t> da </a:t>
            </a:r>
            <a:r>
              <a:rPr lang="en-US" altLang="en-US" dirty="0" err="1" smtClean="0">
                <a:latin typeface="Arial" panose="020B0604020202020204" pitchFamily="34" charset="0"/>
              </a:rPr>
              <a:t>popune</a:t>
            </a:r>
            <a:r>
              <a:rPr lang="en-US" altLang="en-US" dirty="0" smtClean="0">
                <a:latin typeface="Arial" panose="020B0604020202020204" pitchFamily="34" charset="0"/>
              </a:rPr>
              <a:t> </a:t>
            </a:r>
            <a:r>
              <a:rPr lang="en-US" altLang="en-US" dirty="0" err="1" smtClean="0">
                <a:latin typeface="Arial" panose="020B0604020202020204" pitchFamily="34" charset="0"/>
              </a:rPr>
              <a:t>svoj</a:t>
            </a:r>
            <a:r>
              <a:rPr lang="en-US" altLang="en-US" dirty="0" smtClean="0">
                <a:latin typeface="Arial" panose="020B0604020202020204" pitchFamily="34" charset="0"/>
              </a:rPr>
              <a:t> </a:t>
            </a:r>
            <a:r>
              <a:rPr lang="en-US" altLang="en-US" dirty="0" err="1" smtClean="0">
                <a:latin typeface="Arial" panose="020B0604020202020204" pitchFamily="34" charset="0"/>
              </a:rPr>
              <a:t>vanjski</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a:t>
            </a:r>
            <a:r>
              <a:rPr lang="en-US" altLang="en-US" dirty="0" err="1" smtClean="0">
                <a:latin typeface="Arial" panose="020B0604020202020204" pitchFamily="34" charset="0"/>
              </a:rPr>
              <a:t>ili</a:t>
            </a:r>
            <a:r>
              <a:rPr lang="en-US" altLang="en-US" dirty="0" smtClean="0">
                <a:latin typeface="Arial" panose="020B0604020202020204" pitchFamily="34" charset="0"/>
              </a:rPr>
              <a:t> </a:t>
            </a:r>
            <a:r>
              <a:rPr lang="en-US" altLang="en-US" dirty="0" err="1" smtClean="0">
                <a:latin typeface="Arial" panose="020B0604020202020204" pitchFamily="34" charset="0"/>
              </a:rPr>
              <a:t>predavanjem</a:t>
            </a:r>
            <a:r>
              <a:rPr lang="en-US" altLang="en-US" dirty="0" smtClean="0">
                <a:latin typeface="Arial" panose="020B0604020202020204" pitchFamily="34" charset="0"/>
              </a:rPr>
              <a:t>/</a:t>
            </a:r>
            <a:r>
              <a:rPr lang="en-US" altLang="en-US" dirty="0" err="1" smtClean="0">
                <a:latin typeface="Arial" panose="020B0604020202020204" pitchFamily="34" charset="0"/>
              </a:rPr>
              <a:t>primanjem</a:t>
            </a:r>
            <a:r>
              <a:rPr lang="en-US" altLang="en-US" dirty="0" smtClean="0">
                <a:latin typeface="Arial" panose="020B0604020202020204" pitchFamily="34" charset="0"/>
              </a:rPr>
              <a:t> </a:t>
            </a:r>
            <a:r>
              <a:rPr lang="en-US" altLang="en-US" dirty="0" err="1" smtClean="0">
                <a:latin typeface="Arial" panose="020B0604020202020204" pitchFamily="34" charset="0"/>
              </a:rPr>
              <a:t>elektrona</a:t>
            </a:r>
            <a:r>
              <a:rPr lang="en-US" altLang="en-US" dirty="0" smtClean="0">
                <a:latin typeface="Arial" panose="020B0604020202020204" pitchFamily="34" charset="0"/>
              </a:rPr>
              <a:t> da bi </a:t>
            </a:r>
            <a:r>
              <a:rPr lang="en-US" altLang="en-US" dirty="0" err="1" smtClean="0">
                <a:latin typeface="Arial" panose="020B0604020202020204" pitchFamily="34" charset="0"/>
              </a:rPr>
              <a:t>popunili</a:t>
            </a:r>
            <a:r>
              <a:rPr lang="en-US" altLang="en-US" dirty="0" smtClean="0">
                <a:latin typeface="Arial" panose="020B0604020202020204" pitchFamily="34" charset="0"/>
              </a:rPr>
              <a:t> </a:t>
            </a:r>
            <a:r>
              <a:rPr lang="en-US" altLang="en-US" dirty="0" err="1" smtClean="0">
                <a:latin typeface="Arial" panose="020B0604020202020204" pitchFamily="34" charset="0"/>
              </a:rPr>
              <a:t>ili</a:t>
            </a:r>
            <a:r>
              <a:rPr lang="en-US" altLang="en-US" dirty="0" smtClean="0">
                <a:latin typeface="Arial" panose="020B0604020202020204" pitchFamily="34" charset="0"/>
              </a:rPr>
              <a:t> </a:t>
            </a:r>
            <a:r>
              <a:rPr lang="en-US" altLang="en-US" dirty="0" err="1" smtClean="0">
                <a:latin typeface="Arial" panose="020B0604020202020204" pitchFamily="34" charset="0"/>
              </a:rPr>
              <a:t>ispraznili</a:t>
            </a:r>
            <a:r>
              <a:rPr lang="en-US" altLang="en-US" dirty="0" smtClean="0">
                <a:latin typeface="Arial" panose="020B0604020202020204" pitchFamily="34" charset="0"/>
              </a:rPr>
              <a:t> </a:t>
            </a:r>
            <a:r>
              <a:rPr lang="en-US" altLang="en-US" dirty="0" err="1" smtClean="0">
                <a:latin typeface="Arial" panose="020B0604020202020204" pitchFamily="34" charset="0"/>
              </a:rPr>
              <a:t>svoj</a:t>
            </a:r>
            <a:r>
              <a:rPr lang="en-US" altLang="en-US" dirty="0" smtClean="0">
                <a:latin typeface="Arial" panose="020B0604020202020204" pitchFamily="34" charset="0"/>
              </a:rPr>
              <a:t> </a:t>
            </a:r>
            <a:r>
              <a:rPr lang="en-US" altLang="en-US" dirty="0" err="1" smtClean="0">
                <a:latin typeface="Arial" panose="020B0604020202020204" pitchFamily="34" charset="0"/>
              </a:rPr>
              <a:t>vanjski</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a:t>
            </a:r>
            <a:r>
              <a:rPr lang="en-US" altLang="en-US" dirty="0" err="1" smtClean="0">
                <a:latin typeface="Arial" panose="020B0604020202020204" pitchFamily="34" charset="0"/>
              </a:rPr>
              <a:t>ili</a:t>
            </a:r>
            <a:r>
              <a:rPr lang="en-US" altLang="en-US" dirty="0" smtClean="0">
                <a:latin typeface="Arial" panose="020B0604020202020204" pitchFamily="34" charset="0"/>
              </a:rPr>
              <a:t> </a:t>
            </a:r>
            <a:r>
              <a:rPr lang="en-US" altLang="en-US" dirty="0" err="1" smtClean="0">
                <a:latin typeface="Arial" panose="020B0604020202020204" pitchFamily="34" charset="0"/>
              </a:rPr>
              <a:t>pak</a:t>
            </a:r>
            <a:r>
              <a:rPr lang="en-US" altLang="en-US" dirty="0" smtClean="0">
                <a:latin typeface="Arial" panose="020B0604020202020204" pitchFamily="34" charset="0"/>
              </a:rPr>
              <a:t> </a:t>
            </a:r>
            <a:r>
              <a:rPr lang="en-US" altLang="en-US" dirty="0" err="1" smtClean="0">
                <a:latin typeface="Arial" panose="020B0604020202020204" pitchFamily="34" charset="0"/>
              </a:rPr>
              <a:t>deljenjem</a:t>
            </a:r>
            <a:r>
              <a:rPr lang="en-US" altLang="en-US" dirty="0" smtClean="0">
                <a:latin typeface="Arial" panose="020B0604020202020204" pitchFamily="34" charset="0"/>
              </a:rPr>
              <a:t> </a:t>
            </a:r>
            <a:r>
              <a:rPr lang="en-US" altLang="en-US" dirty="0" err="1" smtClean="0">
                <a:latin typeface="Arial" panose="020B0604020202020204" pitchFamily="34" charset="0"/>
              </a:rPr>
              <a:t>elektrona</a:t>
            </a:r>
            <a:r>
              <a:rPr lang="en-US" altLang="en-US" dirty="0" smtClean="0">
                <a:latin typeface="Arial" panose="020B0604020202020204" pitchFamily="34" charset="0"/>
              </a:rPr>
              <a:t> </a:t>
            </a:r>
            <a:r>
              <a:rPr lang="en-US" altLang="en-US" dirty="0" err="1" smtClean="0">
                <a:latin typeface="Arial" panose="020B0604020202020204" pitchFamily="34" charset="0"/>
              </a:rPr>
              <a:t>spajajući</a:t>
            </a:r>
            <a:r>
              <a:rPr lang="en-US" altLang="en-US" dirty="0" smtClean="0">
                <a:latin typeface="Arial" panose="020B0604020202020204" pitchFamily="34" charset="0"/>
              </a:rPr>
              <a:t> se </a:t>
            </a:r>
            <a:r>
              <a:rPr lang="en-US" altLang="en-US" dirty="0" err="1" smtClean="0">
                <a:latin typeface="Arial" panose="020B0604020202020204" pitchFamily="34" charset="0"/>
              </a:rPr>
              <a:t>sa</a:t>
            </a:r>
            <a:r>
              <a:rPr lang="en-US" altLang="en-US" dirty="0" smtClean="0">
                <a:latin typeface="Arial" panose="020B0604020202020204" pitchFamily="34" charset="0"/>
              </a:rPr>
              <a:t> </a:t>
            </a:r>
            <a:r>
              <a:rPr lang="en-US" altLang="en-US" dirty="0" err="1" smtClean="0">
                <a:latin typeface="Arial" panose="020B0604020202020204" pitchFamily="34" charset="0"/>
              </a:rPr>
              <a:t>drugim</a:t>
            </a:r>
            <a:r>
              <a:rPr lang="en-US" altLang="en-US" dirty="0" smtClean="0">
                <a:latin typeface="Arial" panose="020B0604020202020204" pitchFamily="34" charset="0"/>
              </a:rPr>
              <a:t> </a:t>
            </a:r>
            <a:r>
              <a:rPr lang="en-US" altLang="en-US" dirty="0" err="1" smtClean="0">
                <a:latin typeface="Arial" panose="020B0604020202020204" pitchFamily="34" charset="0"/>
              </a:rPr>
              <a:t>atomima</a:t>
            </a:r>
            <a:r>
              <a:rPr lang="en-US" altLang="en-US" dirty="0" smtClean="0">
                <a:latin typeface="Arial" panose="020B0604020202020204" pitchFamily="34" charset="0"/>
              </a:rPr>
              <a:t> </a:t>
            </a:r>
            <a:r>
              <a:rPr lang="en-US" altLang="en-US" dirty="0" err="1" smtClean="0">
                <a:latin typeface="Arial" panose="020B0604020202020204" pitchFamily="34" charset="0"/>
              </a:rPr>
              <a:t>sa</a:t>
            </a:r>
            <a:r>
              <a:rPr lang="en-US" altLang="en-US" dirty="0" smtClean="0">
                <a:latin typeface="Arial" panose="020B0604020202020204" pitchFamily="34" charset="0"/>
              </a:rPr>
              <a:t> </a:t>
            </a:r>
            <a:r>
              <a:rPr lang="en-US" altLang="en-US" dirty="0" err="1" smtClean="0">
                <a:latin typeface="Arial" panose="020B0604020202020204" pitchFamily="34" charset="0"/>
              </a:rPr>
              <a:t>kojima</a:t>
            </a:r>
            <a:r>
              <a:rPr lang="en-US" altLang="en-US" dirty="0" smtClean="0">
                <a:latin typeface="Arial" panose="020B0604020202020204" pitchFamily="34" charset="0"/>
              </a:rPr>
              <a:t> dele </a:t>
            </a:r>
            <a:r>
              <a:rPr lang="en-US" altLang="en-US" dirty="0" err="1" smtClean="0">
                <a:latin typeface="Arial" panose="020B0604020202020204" pitchFamily="34" charset="0"/>
              </a:rPr>
              <a:t>elektrone</a:t>
            </a:r>
            <a:r>
              <a:rPr lang="en-US" altLang="en-US" dirty="0" smtClean="0">
                <a:latin typeface="Arial" panose="020B0604020202020204" pitchFamily="34" charset="0"/>
              </a:rPr>
              <a:t> </a:t>
            </a:r>
            <a:r>
              <a:rPr lang="en-US" altLang="en-US" dirty="0" err="1" smtClean="0">
                <a:latin typeface="Arial" panose="020B0604020202020204" pitchFamily="34" charset="0"/>
              </a:rPr>
              <a:t>i</a:t>
            </a:r>
            <a:r>
              <a:rPr lang="en-US" altLang="en-US" dirty="0" smtClean="0">
                <a:latin typeface="Arial" panose="020B0604020202020204" pitchFamily="34" charset="0"/>
              </a:rPr>
              <a:t> </a:t>
            </a:r>
            <a:r>
              <a:rPr lang="en-US" altLang="en-US" dirty="0" err="1" smtClean="0">
                <a:latin typeface="Arial" panose="020B0604020202020204" pitchFamily="34" charset="0"/>
              </a:rPr>
              <a:t>na</a:t>
            </a:r>
            <a:r>
              <a:rPr lang="en-US" altLang="en-US" dirty="0" smtClean="0">
                <a:latin typeface="Arial" panose="020B0604020202020204" pitchFamily="34" charset="0"/>
              </a:rPr>
              <a:t> </a:t>
            </a:r>
            <a:r>
              <a:rPr lang="en-US" altLang="en-US" dirty="0" err="1" smtClean="0">
                <a:latin typeface="Arial" panose="020B0604020202020204" pitchFamily="34" charset="0"/>
              </a:rPr>
              <a:t>taj</a:t>
            </a:r>
            <a:r>
              <a:rPr lang="en-US" altLang="en-US" dirty="0" smtClean="0">
                <a:latin typeface="Arial" panose="020B0604020202020204" pitchFamily="34" charset="0"/>
              </a:rPr>
              <a:t> </a:t>
            </a:r>
            <a:r>
              <a:rPr lang="en-US" altLang="en-US" dirty="0" err="1" smtClean="0">
                <a:latin typeface="Arial" panose="020B0604020202020204" pitchFamily="34" charset="0"/>
              </a:rPr>
              <a:t>način</a:t>
            </a:r>
            <a:r>
              <a:rPr lang="en-US" altLang="en-US" dirty="0" smtClean="0">
                <a:latin typeface="Arial" panose="020B0604020202020204" pitchFamily="34" charset="0"/>
              </a:rPr>
              <a:t> </a:t>
            </a:r>
            <a:r>
              <a:rPr lang="en-US" altLang="en-US" dirty="0" err="1" smtClean="0">
                <a:latin typeface="Arial" panose="020B0604020202020204" pitchFamily="34" charset="0"/>
              </a:rPr>
              <a:t>popunjavaju</a:t>
            </a:r>
            <a:r>
              <a:rPr lang="en-US" altLang="en-US" dirty="0" smtClean="0">
                <a:latin typeface="Arial" panose="020B0604020202020204" pitchFamily="34" charset="0"/>
              </a:rPr>
              <a:t> </a:t>
            </a:r>
            <a:r>
              <a:rPr lang="en-US" altLang="en-US" dirty="0" err="1" smtClean="0">
                <a:latin typeface="Arial" panose="020B0604020202020204" pitchFamily="34" charset="0"/>
              </a:rPr>
              <a:t>vanjski</a:t>
            </a:r>
            <a:r>
              <a:rPr lang="en-US" altLang="en-US" dirty="0" smtClean="0">
                <a:latin typeface="Arial" panose="020B0604020202020204" pitchFamily="34" charset="0"/>
              </a:rPr>
              <a:t> </a:t>
            </a:r>
            <a:r>
              <a:rPr lang="en-US" altLang="en-US" dirty="0" err="1" smtClean="0">
                <a:latin typeface="Arial" panose="020B0604020202020204" pitchFamily="34" charset="0"/>
              </a:rPr>
              <a:t>omotač</a:t>
            </a:r>
            <a:r>
              <a:rPr lang="en-US" altLang="en-US" dirty="0" smtClean="0">
                <a:latin typeface="Arial" panose="020B0604020202020204" pitchFamily="34" charset="0"/>
              </a:rPr>
              <a:t>. </a:t>
            </a:r>
          </a:p>
        </p:txBody>
      </p:sp>
    </p:spTree>
    <p:extLst>
      <p:ext uri="{BB962C8B-B14F-4D97-AF65-F5344CB8AC3E}">
        <p14:creationId xmlns:p14="http://schemas.microsoft.com/office/powerpoint/2010/main" val="26445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5014B80-D6D4-4870-AFCF-82EDB9B70CC1}" type="slidenum">
              <a:rPr lang="en-US" altLang="en-US">
                <a:latin typeface="Arial" panose="020B0604020202020204" pitchFamily="34" charset="0"/>
              </a:rPr>
              <a:pPr eaLnBrk="1" hangingPunct="1"/>
              <a:t>15</a:t>
            </a:fld>
            <a:endParaRPr lang="en-US" altLang="en-US">
              <a:latin typeface="Arial" panose="020B0604020202020204"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l-SI" altLang="en-US" sz="1000" smtClean="0">
                <a:latin typeface="Arial" panose="020B0604020202020204" pitchFamily="34" charset="0"/>
              </a:rPr>
              <a:t> </a:t>
            </a:r>
            <a:r>
              <a:rPr lang="sl-SI" altLang="en-US" sz="1000" b="1" smtClean="0">
                <a:latin typeface="Arial" panose="020B0604020202020204" pitchFamily="34" charset="0"/>
              </a:rPr>
              <a:t>Vodonik peroksid </a:t>
            </a:r>
            <a:r>
              <a:rPr lang="sr-Latn-CS" altLang="en-US" sz="1000" b="1" smtClean="0">
                <a:latin typeface="Arial" panose="020B0604020202020204" pitchFamily="34" charset="0"/>
              </a:rPr>
              <a:t>( H</a:t>
            </a:r>
            <a:r>
              <a:rPr lang="sr-Latn-CS" altLang="en-US" sz="1000" b="1" baseline="-25000" smtClean="0">
                <a:latin typeface="Arial" panose="020B0604020202020204" pitchFamily="34" charset="0"/>
              </a:rPr>
              <a:t>2</a:t>
            </a:r>
            <a:r>
              <a:rPr lang="sr-Latn-CS" altLang="en-US" sz="1000" b="1" smtClean="0">
                <a:latin typeface="Arial" panose="020B0604020202020204" pitchFamily="34" charset="0"/>
              </a:rPr>
              <a:t>O</a:t>
            </a:r>
            <a:r>
              <a:rPr lang="sr-Latn-CS" altLang="en-US" sz="1000" b="1" baseline="-25000" smtClean="0">
                <a:latin typeface="Arial" panose="020B0604020202020204" pitchFamily="34" charset="0"/>
              </a:rPr>
              <a:t>2</a:t>
            </a:r>
            <a:r>
              <a:rPr lang="sr-Latn-CS" altLang="en-US" sz="1000" b="1" smtClean="0">
                <a:latin typeface="Arial" panose="020B0604020202020204" pitchFamily="34" charset="0"/>
              </a:rPr>
              <a:t> ) </a:t>
            </a:r>
            <a:r>
              <a:rPr lang="sr-Latn-CS" altLang="en-US" sz="1000" smtClean="0">
                <a:latin typeface="Arial" panose="020B0604020202020204" pitchFamily="34" charset="0"/>
              </a:rPr>
              <a:t>je poluredukovani oblik kiseonika, ne poseduje nespareni elektron, pa ustvari i nije pravi slobodni radikal. Ubraja se u Kiseonične Reaktivne Vrste jer se lako prevodi u hidroksilni radikal ( OH· ). Može da nastane na nekoliko načina:</a:t>
            </a:r>
          </a:p>
          <a:p>
            <a:pPr eaLnBrk="1" hangingPunct="1"/>
            <a:r>
              <a:rPr lang="sr-Latn-CS" altLang="en-US" sz="1000" smtClean="0">
                <a:latin typeface="Arial" panose="020B0604020202020204" pitchFamily="34" charset="0"/>
              </a:rPr>
              <a:t>dvoelektronskom redukcijom molekularnog kiseonika</a:t>
            </a:r>
          </a:p>
          <a:p>
            <a:pPr eaLnBrk="1" hangingPunct="1"/>
            <a:r>
              <a:rPr lang="sr-Latn-CS" altLang="en-US" sz="1000" smtClean="0">
                <a:latin typeface="Arial" panose="020B0604020202020204" pitchFamily="34" charset="0"/>
              </a:rPr>
              <a:t>2H+ + O2 + e- + e- → H2O2</a:t>
            </a:r>
          </a:p>
          <a:p>
            <a:pPr eaLnBrk="1" hangingPunct="1"/>
            <a:r>
              <a:rPr lang="sr-Latn-CS" altLang="en-US" sz="1000" smtClean="0">
                <a:latin typeface="Arial" panose="020B0604020202020204" pitchFamily="34" charset="0"/>
              </a:rPr>
              <a:t>jednoelektronskom redukcijom superoksid anjon radikala</a:t>
            </a:r>
          </a:p>
          <a:p>
            <a:pPr eaLnBrk="1" hangingPunct="1"/>
            <a:r>
              <a:rPr lang="sl-SI" altLang="en-US" sz="1000" smtClean="0">
                <a:latin typeface="Arial" panose="020B0604020202020204" pitchFamily="34" charset="0"/>
              </a:rPr>
              <a:t>O2· </a:t>
            </a:r>
            <a:r>
              <a:rPr lang="sr-Latn-CS" altLang="en-US" sz="1000" smtClean="0">
                <a:latin typeface="Arial" panose="020B0604020202020204" pitchFamily="34" charset="0"/>
              </a:rPr>
              <a:t>+ e- + 2H+ → H2O2</a:t>
            </a:r>
          </a:p>
          <a:p>
            <a:pPr eaLnBrk="1" hangingPunct="1"/>
            <a:r>
              <a:rPr lang="sr-Latn-CS" altLang="en-US" sz="1000" smtClean="0">
                <a:latin typeface="Arial" panose="020B0604020202020204" pitchFamily="34" charset="0"/>
              </a:rPr>
              <a:t>reakcijom dizmutacije superoksid anjon radikala </a:t>
            </a:r>
          </a:p>
          <a:p>
            <a:pPr eaLnBrk="1" hangingPunct="1"/>
            <a:r>
              <a:rPr lang="sl-SI" altLang="en-US" sz="1000" smtClean="0">
                <a:latin typeface="Arial" panose="020B0604020202020204" pitchFamily="34" charset="0"/>
              </a:rPr>
              <a:t>O2· </a:t>
            </a:r>
            <a:r>
              <a:rPr lang="sr-Latn-CS" altLang="en-US" sz="1000" smtClean="0">
                <a:latin typeface="Arial" panose="020B0604020202020204" pitchFamily="34" charset="0"/>
              </a:rPr>
              <a:t>+ </a:t>
            </a:r>
            <a:r>
              <a:rPr lang="sl-SI" altLang="en-US" sz="1000" smtClean="0">
                <a:latin typeface="Arial" panose="020B0604020202020204" pitchFamily="34" charset="0"/>
              </a:rPr>
              <a:t>O2· </a:t>
            </a:r>
            <a:r>
              <a:rPr lang="sr-Latn-CS" altLang="en-US" sz="1000" smtClean="0">
                <a:latin typeface="Arial" panose="020B0604020202020204" pitchFamily="34" charset="0"/>
              </a:rPr>
              <a:t>+2H+→ H2O2</a:t>
            </a:r>
          </a:p>
          <a:p>
            <a:pPr eaLnBrk="1" hangingPunct="1"/>
            <a:r>
              <a:rPr lang="sr-Latn-CS" altLang="en-US" sz="1000" smtClean="0">
                <a:latin typeface="Arial" panose="020B0604020202020204" pitchFamily="34" charset="0"/>
              </a:rPr>
              <a:t>Vodonik peroksid je nepolaran, liposolubilan molekul koji lako prolazi ćelijske i unutarćelijske membrane, dok mu je poluživot mnogo duži nego poluživot superoksid anjon radikala (vidi tabelu 1. ). Iz tog razloga, vodonik peroksid može biti uzrok oštećenja ćelija daleko od mesta svog nastanka. </a:t>
            </a:r>
          </a:p>
          <a:p>
            <a:pPr eaLnBrk="1" hangingPunct="1"/>
            <a:r>
              <a:rPr lang="sr-Latn-CS" altLang="en-US" sz="1000" smtClean="0">
                <a:latin typeface="Arial" panose="020B0604020202020204" pitchFamily="34" charset="0"/>
              </a:rPr>
              <a:t>Proces stvaranja H2O2 odvija se na nivou peroksizoma, mitohondrija, mikrozoma i ćelijske membrane što znači da se sintetiše u kvalitativno različitim biohemijskim procesima. Najveća količina H2O2 stvara se na nivou peroksizomima u kojima je prisutna i visoka aktivnost CAT, koja efikasno štiti ovaj kompartman od oksidativnog oštećenja. </a:t>
            </a:r>
          </a:p>
          <a:p>
            <a:pPr eaLnBrk="1" hangingPunct="1"/>
            <a:r>
              <a:rPr lang="sr-Latn-CS" altLang="en-US" sz="1000" smtClean="0">
                <a:latin typeface="Arial" panose="020B0604020202020204" pitchFamily="34" charset="0"/>
              </a:rPr>
              <a:t>U mitohondrijama, u toku transfera elektrona kroz respiratorni lanac, a u nedostatku ADP-a, oko 2% prisutnog kiseonika se potroši na obrazovanje H2O2, pri čemu značajnu ulogu ima Co Q.</a:t>
            </a:r>
          </a:p>
          <a:p>
            <a:pPr eaLnBrk="1" hangingPunct="1"/>
            <a:r>
              <a:rPr lang="sr-Latn-CS" altLang="en-US" sz="1000" smtClean="0">
                <a:latin typeface="Arial" panose="020B0604020202020204" pitchFamily="34" charset="0"/>
              </a:rPr>
              <a:t>U toku fagocitoze, produkcija H2O2 detektuje se na površini plazma membrane, u fagozomu i vezikulama ćelije.</a:t>
            </a:r>
          </a:p>
        </p:txBody>
      </p:sp>
    </p:spTree>
    <p:extLst>
      <p:ext uri="{BB962C8B-B14F-4D97-AF65-F5344CB8AC3E}">
        <p14:creationId xmlns:p14="http://schemas.microsoft.com/office/powerpoint/2010/main" val="819814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A3D3CA65-6EFF-465B-BED3-BB4917C2B7CE}" type="slidenum">
              <a:rPr lang="en-US" altLang="en-US">
                <a:latin typeface="Arial" panose="020B0604020202020204" pitchFamily="34" charset="0"/>
              </a:rPr>
              <a:pPr eaLnBrk="1" hangingPunct="1"/>
              <a:t>16</a:t>
            </a:fld>
            <a:endParaRPr lang="en-US" altLang="en-US">
              <a:latin typeface="Arial" panose="020B0604020202020204" pitchFamily="34"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Mehanizam toksičnosti vodonik peroksida nije u potpunosti jasan. Iako nije slobodni radikal, ispoljava vrlo toksične efekte, ali za razliku od hidrosilnog i superoksid anjon radikala pokazuje diskriminaciju  prema ciljnim biomolekulima. </a:t>
            </a:r>
          </a:p>
          <a:p>
            <a:pPr eaLnBrk="1" hangingPunct="1"/>
            <a:r>
              <a:rPr lang="sr-Latn-CS" altLang="en-US" smtClean="0">
                <a:latin typeface="Arial" panose="020B0604020202020204" pitchFamily="34" charset="0"/>
              </a:rPr>
              <a:t>Direktne toksične efekte ispoljava pri visokim koncentracijama ( 4 puta veće od  koncentracije prisutne </a:t>
            </a:r>
            <a:r>
              <a:rPr lang="sr-Latn-CS" altLang="en-US" i="1" smtClean="0">
                <a:latin typeface="Arial" panose="020B0604020202020204" pitchFamily="34" charset="0"/>
              </a:rPr>
              <a:t>in vivo</a:t>
            </a:r>
            <a:r>
              <a:rPr lang="sr-Latn-CS" altLang="en-US" smtClean="0">
                <a:latin typeface="Arial" panose="020B0604020202020204" pitchFamily="34" charset="0"/>
              </a:rPr>
              <a:t>). </a:t>
            </a:r>
          </a:p>
          <a:p>
            <a:pPr eaLnBrk="1" hangingPunct="1"/>
            <a:r>
              <a:rPr lang="sr-Latn-CS" altLang="en-US" smtClean="0">
                <a:latin typeface="Arial" panose="020B0604020202020204" pitchFamily="34" charset="0"/>
              </a:rPr>
              <a:t>Inkubacija ćelija sa </a:t>
            </a:r>
            <a:r>
              <a:rPr lang="sr-Latn-CS" altLang="en-US" sz="1100" smtClean="0">
                <a:latin typeface="Arial" panose="020B0604020202020204" pitchFamily="34" charset="0"/>
              </a:rPr>
              <a:t>H</a:t>
            </a:r>
            <a:r>
              <a:rPr lang="sr-Latn-CS" altLang="en-US" sz="1100" baseline="-25000" smtClean="0">
                <a:latin typeface="Arial" panose="020B0604020202020204" pitchFamily="34" charset="0"/>
              </a:rPr>
              <a:t>2</a:t>
            </a:r>
            <a:r>
              <a:rPr lang="sr-Latn-CS" altLang="en-US" sz="1100" smtClean="0">
                <a:latin typeface="Arial" panose="020B0604020202020204" pitchFamily="34" charset="0"/>
              </a:rPr>
              <a:t>O</a:t>
            </a:r>
            <a:r>
              <a:rPr lang="sr-Latn-CS" altLang="en-US" sz="1100" baseline="-25000" smtClean="0">
                <a:latin typeface="Arial" panose="020B0604020202020204" pitchFamily="34" charset="0"/>
              </a:rPr>
              <a:t>2 </a:t>
            </a:r>
            <a:r>
              <a:rPr lang="sr-Latn-CS" altLang="en-US" sz="1100" smtClean="0">
                <a:latin typeface="Arial" panose="020B0604020202020204" pitchFamily="34" charset="0"/>
              </a:rPr>
              <a:t>izaziva oštećenje DNK, ćelijske membrane i mobilisanje Ca</a:t>
            </a:r>
            <a:r>
              <a:rPr lang="sr-Latn-CS" altLang="en-US" sz="1100" baseline="30000" smtClean="0">
                <a:latin typeface="Arial" panose="020B0604020202020204" pitchFamily="34" charset="0"/>
              </a:rPr>
              <a:t>2+</a:t>
            </a:r>
            <a:r>
              <a:rPr lang="sr-Latn-CS" altLang="en-US" sz="1100" smtClean="0">
                <a:latin typeface="Arial" panose="020B0604020202020204" pitchFamily="34" charset="0"/>
              </a:rPr>
              <a:t> iz ćelijskih depoa, što rezultuje aktivacijom kalcijum zavisnih proteaza i nukleaza.</a:t>
            </a:r>
          </a:p>
          <a:p>
            <a:pPr eaLnBrk="1" hangingPunct="1"/>
            <a:r>
              <a:rPr lang="sr-Latn-CS" altLang="en-US" sz="1100" smtClean="0">
                <a:latin typeface="Arial" panose="020B0604020202020204" pitchFamily="34" charset="0"/>
              </a:rPr>
              <a:t>Pri koncentracijama od 100 – 300 </a:t>
            </a:r>
            <a:r>
              <a:rPr lang="el-GR" altLang="en-US" sz="1000" smtClean="0">
                <a:latin typeface="Arial" panose="020B0604020202020204" pitchFamily="34" charset="0"/>
                <a:cs typeface="Times New Roman" panose="02020603050405020304" pitchFamily="18" charset="0"/>
              </a:rPr>
              <a:t>μ</a:t>
            </a:r>
            <a:r>
              <a:rPr lang="sr-Latn-CS" altLang="en-US" sz="1000" smtClean="0">
                <a:latin typeface="Arial" panose="020B0604020202020204" pitchFamily="34" charset="0"/>
                <a:cs typeface="Times New Roman" panose="02020603050405020304" pitchFamily="18" charset="0"/>
              </a:rPr>
              <a:t>M povećava sintezu ATP-a u mitohondrijama, tj. stimuliše proces oksidativne fosforilacije; pri višim koncentracijama fosforilacija ADP-a opada.</a:t>
            </a:r>
            <a:endParaRPr lang="el-GR" altLang="en-US" smtClean="0">
              <a:latin typeface="Arial" panose="020B0604020202020204" pitchFamily="34" charset="0"/>
              <a:cs typeface="Times New Roman" panose="02020603050405020304" pitchFamily="18" charset="0"/>
            </a:endParaRPr>
          </a:p>
          <a:p>
            <a:pPr eaLnBrk="1" hangingPunct="1"/>
            <a:r>
              <a:rPr lang="sr-Latn-CS" altLang="en-US" smtClean="0">
                <a:latin typeface="Arial" panose="020B0604020202020204" pitchFamily="34" charset="0"/>
              </a:rPr>
              <a:t>Pretpostavlja se da toksičnost </a:t>
            </a:r>
            <a:r>
              <a:rPr lang="sr-Latn-CS" altLang="en-US" sz="1100" smtClean="0">
                <a:latin typeface="Arial" panose="020B0604020202020204" pitchFamily="34" charset="0"/>
              </a:rPr>
              <a:t>H</a:t>
            </a:r>
            <a:r>
              <a:rPr lang="sr-Latn-CS" altLang="en-US" sz="1100" baseline="-25000" smtClean="0">
                <a:latin typeface="Arial" panose="020B0604020202020204" pitchFamily="34" charset="0"/>
              </a:rPr>
              <a:t>2</a:t>
            </a:r>
            <a:r>
              <a:rPr lang="sr-Latn-CS" altLang="en-US" sz="1100" smtClean="0">
                <a:latin typeface="Arial" panose="020B0604020202020204" pitchFamily="34" charset="0"/>
              </a:rPr>
              <a:t>O</a:t>
            </a:r>
            <a:r>
              <a:rPr lang="sr-Latn-CS" altLang="en-US" sz="1100" baseline="-25000" smtClean="0">
                <a:latin typeface="Arial" panose="020B0604020202020204" pitchFamily="34" charset="0"/>
              </a:rPr>
              <a:t>2</a:t>
            </a:r>
            <a:r>
              <a:rPr lang="sr-Latn-CS" altLang="en-US" sz="1100" smtClean="0">
                <a:latin typeface="Arial" panose="020B0604020202020204" pitchFamily="34" charset="0"/>
              </a:rPr>
              <a:t> nije posledica njegovog direktnog dejstva već mogućnosti njegove interakcije sa superoksid anjon radikalom u Haber – Weiss-ovoj reakciji  pri čemu nastaje još reaktivniji hidroksilni radikal. </a:t>
            </a:r>
          </a:p>
          <a:p>
            <a:pPr eaLnBrk="1" hangingPunct="1"/>
            <a:r>
              <a:rPr lang="sr-Latn-CS" altLang="en-US" sz="1100" smtClean="0">
                <a:latin typeface="Arial" panose="020B0604020202020204" pitchFamily="34" charset="0"/>
              </a:rPr>
              <a:t>I u reakciji koja se odvija u prisustvu slobodnih jona metala </a:t>
            </a:r>
            <a:r>
              <a:rPr lang="sr-Latn-CS" altLang="en-US" smtClean="0">
                <a:latin typeface="Arial" panose="020B0604020202020204" pitchFamily="34" charset="0"/>
              </a:rPr>
              <a:t>sa promenljivom valencom kao donora elektrona, najčešće Fe</a:t>
            </a:r>
            <a:r>
              <a:rPr lang="sr-Latn-CS" altLang="en-US" baseline="30000" smtClean="0">
                <a:latin typeface="Arial" panose="020B0604020202020204" pitchFamily="34" charset="0"/>
              </a:rPr>
              <a:t>3+</a:t>
            </a:r>
            <a:r>
              <a:rPr lang="sr-Latn-CS" altLang="en-US" smtClean="0">
                <a:latin typeface="Arial" panose="020B0604020202020204" pitchFamily="34" charset="0"/>
              </a:rPr>
              <a:t> i Cu</a:t>
            </a:r>
            <a:r>
              <a:rPr lang="sr-Latn-CS" altLang="en-US" baseline="30000" smtClean="0">
                <a:latin typeface="Arial" panose="020B0604020202020204" pitchFamily="34" charset="0"/>
              </a:rPr>
              <a:t>2+</a:t>
            </a:r>
            <a:r>
              <a:rPr lang="sr-Latn-CS" altLang="en-US" smtClean="0">
                <a:latin typeface="Arial" panose="020B0604020202020204" pitchFamily="34" charset="0"/>
              </a:rPr>
              <a:t>, vodonik peroksid se, takođe,  u tzv. Fenton-ovoj reakciji redukuje u hidroksilni radikal ( OH· ).</a:t>
            </a:r>
            <a:r>
              <a:rPr lang="sr-Latn-CS" altLang="en-US" sz="1100" smtClean="0">
                <a:latin typeface="Arial" panose="020B0604020202020204" pitchFamily="34" charset="0"/>
              </a:rPr>
              <a:t> U prisustvu viška gvožđa. toksičnost vodonik peroksida se povećava 10 do 1000 puta.</a:t>
            </a:r>
            <a:endParaRPr lang="sr-Latn-CS" altLang="en-US" i="1" smtClean="0">
              <a:latin typeface="Arial" panose="020B0604020202020204" pitchFamily="34" charset="0"/>
            </a:endParaRPr>
          </a:p>
          <a:p>
            <a:pPr eaLnBrk="1" hangingPunct="1"/>
            <a:r>
              <a:rPr lang="sr-Latn-CS" altLang="en-US" smtClean="0">
                <a:latin typeface="Arial" panose="020B0604020202020204" pitchFamily="34" charset="0"/>
              </a:rPr>
              <a:t> Može biti metabolisan sa jednim od dva antioksidativna enzima, glutation peroksidazom ( GSH-Px ) ili katalazom. </a:t>
            </a:r>
          </a:p>
        </p:txBody>
      </p:sp>
    </p:spTree>
    <p:extLst>
      <p:ext uri="{BB962C8B-B14F-4D97-AF65-F5344CB8AC3E}">
        <p14:creationId xmlns:p14="http://schemas.microsoft.com/office/powerpoint/2010/main" val="2460969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56DF44EE-5482-47CD-A3B0-8A04521F9CA3}" type="slidenum">
              <a:rPr lang="en-US" altLang="en-US">
                <a:latin typeface="Arial" panose="020B0604020202020204" pitchFamily="34" charset="0"/>
              </a:rPr>
              <a:pPr eaLnBrk="1" hangingPunct="1"/>
              <a:t>17</a:t>
            </a:fld>
            <a:endParaRPr lang="en-US" altLang="en-US">
              <a:latin typeface="Arial" panose="020B0604020202020204" pitchFamily="34"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sr-Latn-CS" altLang="en-US" b="1" smtClean="0">
                <a:latin typeface="Arial" panose="020B0604020202020204" pitchFamily="34" charset="0"/>
              </a:rPr>
              <a:t>Hidroksilni radikal ( OH· )</a:t>
            </a:r>
            <a:r>
              <a:rPr lang="sr-Latn-CS" altLang="en-US" smtClean="0">
                <a:latin typeface="Arial" panose="020B0604020202020204" pitchFamily="34" charset="0"/>
              </a:rPr>
              <a:t>, dakle, nastaje kao produkt nepotpune redukcije molekularnog kiseonika primanjem tri elektrona.</a:t>
            </a:r>
          </a:p>
          <a:p>
            <a:pPr marL="228600" indent="-228600" eaLnBrk="1" hangingPunct="1"/>
            <a:r>
              <a:rPr lang="sr-Latn-CS" altLang="en-US" smtClean="0">
                <a:latin typeface="Arial" panose="020B0604020202020204" pitchFamily="34" charset="0"/>
              </a:rPr>
              <a:t>Za Fentonovu r-ju je značajno prisustvo  slobodnih jona metala sa promenljivom valencom, gvožđa i bakra. Gvožđe koje je vezano u vidu transferina, laktoferina, feritina i feri enzima i drugih HEM proteina ne može da učestvije u Fentonovoj r-ji. </a:t>
            </a:r>
          </a:p>
          <a:p>
            <a:pPr marL="228600" indent="-228600" eaLnBrk="1" hangingPunct="1"/>
            <a:r>
              <a:rPr lang="sr-Latn-CS" altLang="en-US" smtClean="0">
                <a:latin typeface="Arial" panose="020B0604020202020204" pitchFamily="34" charset="0"/>
              </a:rPr>
              <a:t>Ali pri pH 6 Fe iz feritina disosuje i može da inicira Fentonovu r-ju u prisustvu H2O2, što se dešava i mikrookolini fagocita i pri hipoksiji tkiva. Pored niskog pH i redukujući agensi, kao što su cistein, askorbinska kiselina i redukovani flavin nukleotidi imaju sposobnost da oslobode Fe iz feritina.</a:t>
            </a:r>
            <a:r>
              <a:rPr lang="en-US" altLang="en-US" smtClean="0">
                <a:latin typeface="Arial" panose="020B0604020202020204" pitchFamily="34" charset="0"/>
              </a:rPr>
              <a:t> </a:t>
            </a:r>
            <a:r>
              <a:rPr lang="sr-Latn-CS" altLang="en-US" smtClean="0">
                <a:latin typeface="Arial" panose="020B0604020202020204" pitchFamily="34" charset="0"/>
              </a:rPr>
              <a:t>U mitohondrijama je uvek prisutna određena količina slobodnih jona Fe</a:t>
            </a:r>
            <a:r>
              <a:rPr lang="en-US" altLang="en-US" smtClean="0">
                <a:latin typeface="Arial" panose="020B0604020202020204" pitchFamily="34" charset="0"/>
              </a:rPr>
              <a:t>, koji mogu da pokrenu r</a:t>
            </a:r>
            <a:r>
              <a:rPr lang="sr-Latn-CS" altLang="en-US" smtClean="0">
                <a:latin typeface="Arial" panose="020B0604020202020204" pitchFamily="34" charset="0"/>
              </a:rPr>
              <a:t>-</a:t>
            </a:r>
            <a:r>
              <a:rPr lang="en-US" altLang="en-US" smtClean="0">
                <a:latin typeface="Arial" panose="020B0604020202020204" pitchFamily="34" charset="0"/>
              </a:rPr>
              <a:t>je nastanka KSR.</a:t>
            </a:r>
            <a:endParaRPr lang="sr-Latn-CS" altLang="en-US" smtClean="0">
              <a:latin typeface="Arial" panose="020B0604020202020204" pitchFamily="34" charset="0"/>
            </a:endParaRPr>
          </a:p>
          <a:p>
            <a:pPr marL="228600" indent="-228600" eaLnBrk="1" hangingPunct="1"/>
            <a:r>
              <a:rPr lang="sr-Latn-CS" altLang="en-US" smtClean="0">
                <a:latin typeface="Arial" panose="020B0604020202020204" pitchFamily="34" charset="0"/>
              </a:rPr>
              <a:t>Bakar je u </a:t>
            </a:r>
            <a:r>
              <a:rPr lang="en-US" altLang="en-US" smtClean="0">
                <a:latin typeface="Arial" panose="020B0604020202020204" pitchFamily="34" charset="0"/>
              </a:rPr>
              <a:t>F</a:t>
            </a:r>
            <a:r>
              <a:rPr lang="sr-Latn-CS" altLang="en-US" smtClean="0">
                <a:latin typeface="Arial" panose="020B0604020202020204" pitchFamily="34" charset="0"/>
              </a:rPr>
              <a:t>entonovoj r-ji 10 – 60 puta potentniji od gvožđa u formiranju hidroksilnog radikala</a:t>
            </a:r>
            <a:r>
              <a:rPr lang="en-US" altLang="en-US" smtClean="0">
                <a:latin typeface="Arial" panose="020B0604020202020204" pitchFamily="34" charset="0"/>
              </a:rPr>
              <a:t>.</a:t>
            </a:r>
            <a:endParaRPr lang="sr-Latn-CS" altLang="en-US" smtClean="0">
              <a:latin typeface="Arial" panose="020B0604020202020204" pitchFamily="34" charset="0"/>
            </a:endParaRPr>
          </a:p>
        </p:txBody>
      </p:sp>
    </p:spTree>
    <p:extLst>
      <p:ext uri="{BB962C8B-B14F-4D97-AF65-F5344CB8AC3E}">
        <p14:creationId xmlns:p14="http://schemas.microsoft.com/office/powerpoint/2010/main" val="321555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90D1F52-9A0D-4C5A-90AE-6EAA160F33A0}" type="slidenum">
              <a:rPr lang="en-US" altLang="en-US">
                <a:latin typeface="Arial" panose="020B0604020202020204" pitchFamily="34" charset="0"/>
              </a:rPr>
              <a:pPr eaLnBrk="1" hangingPunct="1"/>
              <a:t>18</a:t>
            </a:fld>
            <a:endParaRPr lang="en-US" altLang="en-US">
              <a:latin typeface="Arial" panose="020B0604020202020204" pitchFamily="34"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smtClean="0">
                <a:latin typeface="Arial" panose="020B0604020202020204" pitchFamily="34" charset="0"/>
              </a:rPr>
              <a:t>Hi</a:t>
            </a:r>
            <a:r>
              <a:rPr lang="sr-Latn-CS" altLang="en-US" sz="1000" smtClean="0">
                <a:latin typeface="Arial" panose="020B0604020202020204" pitchFamily="34" charset="0"/>
              </a:rPr>
              <a:t>droksilni radikal je zastrašujuće reaktivan i veoma toksičan. Bez ikakve diskriminacije reaguje sa bilo kojim molekulom u svojoj blizini. Zbog svoje veličine i elektronegativnosti hidroksilni radikal često reaguje i oštećuje molekule  ugljenih hidrata, amino-kijseline, fosfolipide i lipide, purinske i pirimidinske baze i organske kiseline koje su lokalizovane na manje od nekoliko nanometara od mesta njegove produkcije, a ćelije su naročito osetljive na oksidativno oštećenje makromolekula, jer su oni vitalni za ćeliju i ima ih manje nego malih molekula.</a:t>
            </a:r>
          </a:p>
          <a:p>
            <a:pPr eaLnBrk="1" hangingPunct="1"/>
            <a:r>
              <a:rPr lang="sr-Latn-CS" altLang="en-US" sz="1000" smtClean="0">
                <a:latin typeface="Arial" panose="020B0604020202020204" pitchFamily="34" charset="0"/>
              </a:rPr>
              <a:t>Moguća su tri tipa r-ja:</a:t>
            </a:r>
          </a:p>
          <a:p>
            <a:pPr eaLnBrk="1" hangingPunct="1"/>
            <a:r>
              <a:rPr lang="sr-Latn-CS" altLang="en-US" sz="1000" smtClean="0">
                <a:latin typeface="Arial" panose="020B0604020202020204" pitchFamily="34" charset="0"/>
              </a:rPr>
              <a:t>1. Transfer elektrona</a:t>
            </a:r>
          </a:p>
          <a:p>
            <a:pPr eaLnBrk="1" hangingPunct="1"/>
            <a:r>
              <a:rPr lang="sr-Latn-CS" altLang="en-US" sz="1000" smtClean="0">
                <a:latin typeface="Arial" panose="020B0604020202020204" pitchFamily="34" charset="0"/>
              </a:rPr>
              <a:t>2. Oduzimanje vodonika – CH3OH + OH</a:t>
            </a:r>
            <a:r>
              <a:rPr lang="en-US" altLang="en-US" sz="1000" smtClean="0">
                <a:latin typeface="Arial" panose="020B0604020202020204" pitchFamily="34" charset="0"/>
                <a:cs typeface="Times New Roman" panose="02020603050405020304" pitchFamily="18" charset="0"/>
              </a:rPr>
              <a:t>·</a:t>
            </a:r>
            <a:r>
              <a:rPr lang="sr-Latn-CS" altLang="en-US" sz="1000" smtClean="0">
                <a:latin typeface="Arial" panose="020B0604020202020204" pitchFamily="34" charset="0"/>
                <a:cs typeface="Times New Roman" panose="02020603050405020304" pitchFamily="18" charset="0"/>
              </a:rPr>
              <a:t> → H2O + CH2OH</a:t>
            </a:r>
            <a:r>
              <a:rPr lang="en-US" altLang="en-US" sz="1000" smtClean="0">
                <a:latin typeface="Arial" panose="020B0604020202020204" pitchFamily="34" charset="0"/>
                <a:cs typeface="Times New Roman" panose="02020603050405020304" pitchFamily="18" charset="0"/>
              </a:rPr>
              <a:t>·</a:t>
            </a:r>
            <a:r>
              <a:rPr lang="sr-Latn-CS" altLang="en-US" sz="1000" smtClean="0">
                <a:latin typeface="Arial" panose="020B0604020202020204" pitchFamily="34" charset="0"/>
                <a:cs typeface="Times New Roman" panose="02020603050405020304" pitchFamily="18" charset="0"/>
              </a:rPr>
              <a:t> . Oduzimanjem vodonika tj. oksidacijom polinezasićenih masnih kiselina u biološkim membranama započinje proces LPO, koji se nadalje može propagirati sekundarno stvorenim slobodnim radikalima. Jedan hidroksilni radikal može izazvati konverziju više stotina lanaca masnih kiselina u lipidne hidroperokside, koji se mogu razlagati u reaktivnije produkte sa posledičnom destrukcijom bioloških membrana, membranskih proteina, receptora i enzima.</a:t>
            </a:r>
          </a:p>
          <a:p>
            <a:pPr eaLnBrk="1" hangingPunct="1"/>
            <a:r>
              <a:rPr lang="sr-Latn-CS" altLang="en-US" sz="1000" smtClean="0">
                <a:latin typeface="Arial" panose="020B0604020202020204" pitchFamily="34" charset="0"/>
                <a:cs typeface="Times New Roman" panose="02020603050405020304" pitchFamily="18" charset="0"/>
              </a:rPr>
              <a:t>3. Adicija – može se adirati na molekule aromatične strukture kakve su purinske i pirimidinske baze DNK. Hidroksilacija se dešava na sve četiri baze, sa incidencom 7 modifikovanih na 1000 baza, uz značajni stimulatorni efekat Fe.</a:t>
            </a:r>
          </a:p>
          <a:p>
            <a:pPr eaLnBrk="1" hangingPunct="1"/>
            <a:r>
              <a:rPr lang="sr-Latn-CS" altLang="en-US" sz="1000" smtClean="0">
                <a:latin typeface="Arial" panose="020B0604020202020204" pitchFamily="34" charset="0"/>
                <a:cs typeface="Times New Roman" panose="02020603050405020304" pitchFamily="18" charset="0"/>
              </a:rPr>
              <a:t>Kako se hidroksilni radikali produkuju iz molekularnog kiseonika pod različitim stresnim uslovima i kako imaju osobinu nespecifičnog ataka biomolekula, mogu biti uključeni u brojne ćelijske poremećaje kao što su inflamacija (OH</a:t>
            </a:r>
            <a:r>
              <a:rPr lang="en-US" altLang="en-US" sz="1000" smtClean="0">
                <a:latin typeface="Arial" panose="020B0604020202020204" pitchFamily="34" charset="0"/>
                <a:cs typeface="Times New Roman" panose="02020603050405020304" pitchFamily="18" charset="0"/>
              </a:rPr>
              <a:t>·</a:t>
            </a:r>
            <a:r>
              <a:rPr lang="sr-Latn-CS" altLang="en-US" sz="1000" smtClean="0">
                <a:latin typeface="Arial" panose="020B0604020202020204" pitchFamily="34" charset="0"/>
                <a:cs typeface="Times New Roman" panose="02020603050405020304" pitchFamily="18" charset="0"/>
              </a:rPr>
              <a:t> ima centralnu ulogu u regulaciji produkcije citokina), teratogeneza, ćelijska smrt i baktericidnost.</a:t>
            </a:r>
          </a:p>
          <a:p>
            <a:pPr eaLnBrk="1" hangingPunct="1"/>
            <a:r>
              <a:rPr lang="sr-Latn-CS" altLang="en-US" sz="1000" smtClean="0">
                <a:latin typeface="Arial" panose="020B0604020202020204" pitchFamily="34" charset="0"/>
                <a:cs typeface="Times New Roman" panose="02020603050405020304" pitchFamily="18" charset="0"/>
              </a:rPr>
              <a:t>U org. ne postoji efikasan sistem za uklanjanje OH</a:t>
            </a:r>
            <a:r>
              <a:rPr lang="en-US" altLang="en-US" sz="1000" smtClean="0">
                <a:latin typeface="Arial" panose="020B0604020202020204" pitchFamily="34" charset="0"/>
                <a:cs typeface="Times New Roman" panose="02020603050405020304" pitchFamily="18" charset="0"/>
              </a:rPr>
              <a:t>·</a:t>
            </a:r>
            <a:r>
              <a:rPr lang="sr-Latn-CS" altLang="en-US" sz="1000" smtClean="0">
                <a:latin typeface="Arial" panose="020B0604020202020204" pitchFamily="34" charset="0"/>
                <a:cs typeface="Times New Roman" panose="02020603050405020304" pitchFamily="18" charset="0"/>
              </a:rPr>
              <a:t>, tako da veliki deo antioksidantnih sistema zaštite služe da minimalizuju produkciju OH</a:t>
            </a:r>
            <a:r>
              <a:rPr lang="en-US" altLang="en-US" sz="1000" smtClean="0">
                <a:latin typeface="Arial" panose="020B0604020202020204" pitchFamily="34" charset="0"/>
                <a:cs typeface="Times New Roman" panose="02020603050405020304" pitchFamily="18" charset="0"/>
              </a:rPr>
              <a:t>·</a:t>
            </a:r>
            <a:r>
              <a:rPr lang="sr-Latn-CS" altLang="en-US" sz="1000" smtClean="0">
                <a:latin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714451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A4ED221E-C642-4E93-A68E-357ABA062404}" type="slidenum">
              <a:rPr lang="en-US" altLang="en-US">
                <a:latin typeface="Arial" panose="020B0604020202020204" pitchFamily="34" charset="0"/>
              </a:rPr>
              <a:pPr eaLnBrk="1" hangingPunct="1"/>
              <a:t>19</a:t>
            </a:fld>
            <a:endParaRPr lang="en-US" altLang="en-US">
              <a:latin typeface="Arial" panose="020B0604020202020204" pitchFamily="34"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2367641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C85E5F78-3A52-4C16-9B0F-390887E7544D}" type="slidenum">
              <a:rPr lang="en-US" altLang="en-US">
                <a:latin typeface="Arial" panose="020B0604020202020204" pitchFamily="34" charset="0"/>
              </a:rPr>
              <a:pPr eaLnBrk="1" hangingPunct="1"/>
              <a:t>20</a:t>
            </a:fld>
            <a:endParaRPr lang="en-US" altLang="en-US">
              <a:latin typeface="Arial" panose="020B0604020202020204" pitchFamily="34"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Respiratorni lanac se nalazi na </a:t>
            </a:r>
            <a:r>
              <a:rPr lang="sr-Latn-CS" altLang="en-US" b="1" smtClean="0">
                <a:latin typeface="Arial" panose="020B0604020202020204" pitchFamily="34" charset="0"/>
              </a:rPr>
              <a:t>unutrašnjoj strani unutrašnje membrane mitohondrija</a:t>
            </a:r>
            <a:r>
              <a:rPr lang="sr-Latn-CS" altLang="en-US" smtClean="0">
                <a:latin typeface="Arial" panose="020B0604020202020204" pitchFamily="34" charset="0"/>
              </a:rPr>
              <a:t> i sastoji se od </a:t>
            </a:r>
            <a:r>
              <a:rPr lang="sr-Latn-CS" altLang="en-US" b="1" smtClean="0">
                <a:latin typeface="Arial" panose="020B0604020202020204" pitchFamily="34" charset="0"/>
              </a:rPr>
              <a:t>4 transmembranska asimetrično orijentisana</a:t>
            </a:r>
            <a:r>
              <a:rPr lang="sr-Latn-CS" altLang="en-US" smtClean="0">
                <a:latin typeface="Arial" panose="020B0604020202020204" pitchFamily="34" charset="0"/>
              </a:rPr>
              <a:t> kompleksa . Čine ga sledeće funkcionalno – strukturne celine:</a:t>
            </a:r>
          </a:p>
          <a:p>
            <a:pPr eaLnBrk="1" hangingPunct="1"/>
            <a:r>
              <a:rPr lang="sr-Latn-CS" altLang="en-US" smtClean="0">
                <a:latin typeface="Arial" panose="020B0604020202020204" pitchFamily="34" charset="0"/>
              </a:rPr>
              <a:t>KOMPLEKS I – NADH dehidrogenazni kompleks (</a:t>
            </a:r>
            <a:r>
              <a:rPr lang="sr-Latn-CS" altLang="en-US" b="1" smtClean="0">
                <a:latin typeface="Arial" panose="020B0604020202020204" pitchFamily="34" charset="0"/>
              </a:rPr>
              <a:t>NADH – ubihinon (Q) – reduktaza)</a:t>
            </a:r>
          </a:p>
          <a:p>
            <a:pPr eaLnBrk="1" hangingPunct="1"/>
            <a:r>
              <a:rPr lang="sr-Latn-CS" altLang="en-US" smtClean="0">
                <a:latin typeface="Arial" panose="020B0604020202020204" pitchFamily="34" charset="0"/>
              </a:rPr>
              <a:t>KOMPLEKS II – Sukcinat dehidrogenazni kompleks (</a:t>
            </a:r>
            <a:r>
              <a:rPr lang="sr-Latn-CS" altLang="en-US" b="1" smtClean="0">
                <a:latin typeface="Arial" panose="020B0604020202020204" pitchFamily="34" charset="0"/>
              </a:rPr>
              <a:t>sukcinat – ubihinon – reduktaza)</a:t>
            </a:r>
          </a:p>
          <a:p>
            <a:pPr eaLnBrk="1" hangingPunct="1"/>
            <a:r>
              <a:rPr lang="sr-Latn-CS" altLang="en-US" smtClean="0">
                <a:latin typeface="Arial" panose="020B0604020202020204" pitchFamily="34" charset="0"/>
              </a:rPr>
              <a:t>KOMPLEKS III – </a:t>
            </a:r>
            <a:r>
              <a:rPr lang="sr-Latn-CS" altLang="en-US" b="1" smtClean="0">
                <a:latin typeface="Arial" panose="020B0604020202020204" pitchFamily="34" charset="0"/>
              </a:rPr>
              <a:t>Ubihidrohinon – citohrom – c – reduktaza</a:t>
            </a:r>
            <a:r>
              <a:rPr lang="sr-Latn-CS" altLang="en-US" smtClean="0">
                <a:latin typeface="Arial" panose="020B0604020202020204" pitchFamily="34" charset="0"/>
              </a:rPr>
              <a:t> (</a:t>
            </a:r>
            <a:r>
              <a:rPr lang="sr-Latn-CS" altLang="en-US" b="1" smtClean="0">
                <a:latin typeface="Arial" panose="020B0604020202020204" pitchFamily="34" charset="0"/>
              </a:rPr>
              <a:t>b-c1 kompleks)</a:t>
            </a:r>
          </a:p>
          <a:p>
            <a:pPr eaLnBrk="1" hangingPunct="1"/>
            <a:r>
              <a:rPr lang="sr-Latn-CS" altLang="en-US" smtClean="0">
                <a:latin typeface="Arial" panose="020B0604020202020204" pitchFamily="34" charset="0"/>
              </a:rPr>
              <a:t>KOMPLEKS IV – </a:t>
            </a:r>
            <a:r>
              <a:rPr lang="sr-Latn-CS" altLang="en-US" b="1" smtClean="0">
                <a:latin typeface="Arial" panose="020B0604020202020204" pitchFamily="34" charset="0"/>
              </a:rPr>
              <a:t>Citohrom – c –reduktaza</a:t>
            </a:r>
            <a:r>
              <a:rPr lang="sr-Latn-CS" altLang="en-US" smtClean="0">
                <a:latin typeface="Arial" panose="020B0604020202020204" pitchFamily="34" charset="0"/>
              </a:rPr>
              <a:t> </a:t>
            </a:r>
            <a:r>
              <a:rPr lang="sr-Latn-CS" altLang="en-US" b="1" smtClean="0">
                <a:latin typeface="Arial" panose="020B0604020202020204" pitchFamily="34" charset="0"/>
              </a:rPr>
              <a:t>(</a:t>
            </a:r>
            <a:r>
              <a:rPr lang="sr-Latn-CS" altLang="en-US" smtClean="0">
                <a:latin typeface="Arial" panose="020B0604020202020204" pitchFamily="34" charset="0"/>
              </a:rPr>
              <a:t>aa3 kompleks) </a:t>
            </a:r>
          </a:p>
        </p:txBody>
      </p:sp>
    </p:spTree>
    <p:extLst>
      <p:ext uri="{BB962C8B-B14F-4D97-AF65-F5344CB8AC3E}">
        <p14:creationId xmlns:p14="http://schemas.microsoft.com/office/powerpoint/2010/main" val="274062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CFE21409-4793-4D40-82CE-45AA125B6F78}" type="slidenum">
              <a:rPr lang="en-US" altLang="en-US">
                <a:latin typeface="Arial" panose="020B0604020202020204" pitchFamily="34" charset="0"/>
              </a:rPr>
              <a:pPr eaLnBrk="1" hangingPunct="1"/>
              <a:t>21</a:t>
            </a:fld>
            <a:endParaRPr lang="en-US" altLang="en-US">
              <a:latin typeface="Arial" panose="020B0604020202020204"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Elektroni mogu da </a:t>
            </a:r>
            <a:r>
              <a:rPr lang="en-US" altLang="en-US" smtClean="0">
                <a:latin typeface="Arial" panose="020B0604020202020204" pitchFamily="34" charset="0"/>
                <a:cs typeface="Times New Roman" panose="02020603050405020304" pitchFamily="18" charset="0"/>
              </a:rPr>
              <a:t>“</a:t>
            </a:r>
            <a:r>
              <a:rPr lang="sr-Latn-CS" altLang="en-US" smtClean="0">
                <a:latin typeface="Arial" panose="020B0604020202020204" pitchFamily="34" charset="0"/>
                <a:cs typeface="Times New Roman" panose="02020603050405020304" pitchFamily="18" charset="0"/>
              </a:rPr>
              <a:t> iscure</a:t>
            </a:r>
            <a:r>
              <a:rPr lang="en-US" altLang="en-US" smtClean="0">
                <a:latin typeface="Arial" panose="020B0604020202020204" pitchFamily="34" charset="0"/>
                <a:cs typeface="Times New Roman" panose="02020603050405020304" pitchFamily="18" charset="0"/>
              </a:rPr>
              <a:t>“</a:t>
            </a:r>
            <a:r>
              <a:rPr lang="sr-Latn-CS" altLang="en-US" smtClean="0">
                <a:latin typeface="Arial" panose="020B0604020202020204" pitchFamily="34" charset="0"/>
                <a:cs typeface="Times New Roman" panose="02020603050405020304" pitchFamily="18" charset="0"/>
              </a:rPr>
              <a:t> na Co Q koji je slobodan unutar unutrašnje membrane mitohondrija, to pogoduje nastanku </a:t>
            </a:r>
            <a:r>
              <a:rPr lang="sr-Latn-CS" altLang="en-US" b="1" smtClean="0">
                <a:latin typeface="Arial" panose="020B0604020202020204" pitchFamily="34" charset="0"/>
                <a:cs typeface="Times New Roman" panose="02020603050405020304" pitchFamily="18" charset="0"/>
              </a:rPr>
              <a:t>koenzim Q radikala</a:t>
            </a:r>
            <a:r>
              <a:rPr lang="sr-Latn-CS" altLang="en-US" smtClean="0">
                <a:latin typeface="Arial" panose="020B0604020202020204" pitchFamily="34" charset="0"/>
                <a:cs typeface="Times New Roman" panose="02020603050405020304" pitchFamily="18" charset="0"/>
              </a:rPr>
              <a:t> (Co QH</a:t>
            </a:r>
            <a:r>
              <a:rPr lang="el-GR" altLang="en-US" smtClean="0">
                <a:latin typeface="Arial" panose="020B0604020202020204" pitchFamily="34" charset="0"/>
                <a:cs typeface="Times New Roman" panose="02020603050405020304" pitchFamily="18" charset="0"/>
              </a:rPr>
              <a:t>·</a:t>
            </a:r>
            <a:r>
              <a:rPr lang="sr-Latn-CS" altLang="en-US" smtClean="0">
                <a:latin typeface="Arial" panose="020B0604020202020204" pitchFamily="34" charset="0"/>
                <a:cs typeface="Times New Roman" panose="02020603050405020304" pitchFamily="18" charset="0"/>
              </a:rPr>
              <a:t> ). Njegova reakcija sa molekularnim kiseonikom dovodi do nastanka </a:t>
            </a:r>
            <a:r>
              <a:rPr lang="sr-Latn-CS" altLang="en-US" b="1" smtClean="0">
                <a:latin typeface="Arial" panose="020B0604020202020204" pitchFamily="34" charset="0"/>
                <a:cs typeface="Times New Roman" panose="02020603050405020304" pitchFamily="18" charset="0"/>
              </a:rPr>
              <a:t>superoksid radikala.</a:t>
            </a:r>
          </a:p>
          <a:p>
            <a:pPr eaLnBrk="1" hangingPunct="1"/>
            <a:r>
              <a:rPr lang="sr-Latn-CS" altLang="en-US" smtClean="0">
                <a:latin typeface="Arial" panose="020B0604020202020204" pitchFamily="34" charset="0"/>
                <a:cs typeface="Times New Roman" panose="02020603050405020304" pitchFamily="18" charset="0"/>
              </a:rPr>
              <a:t> Za razliku od Co Q,  KSR koji nastaju  na citohrom oksidazi (citohrom aa3) čvrsto su vezani za enzim u pažljivo kontrolisanoj reakciji. Tome doprinosi binuklearni Fe-Cu centar citohrom oksidaze.</a:t>
            </a:r>
            <a:endParaRPr lang="el-GR" altLang="en-US" smtClean="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821805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CF4011CB-9D8E-4840-91F1-726175C8C094}" type="slidenum">
              <a:rPr lang="en-US" altLang="en-US">
                <a:latin typeface="Arial" panose="020B0604020202020204" pitchFamily="34" charset="0"/>
              </a:rPr>
              <a:pPr eaLnBrk="1" hangingPunct="1"/>
              <a:t>22</a:t>
            </a:fld>
            <a:endParaRPr lang="en-US" altLang="en-US">
              <a:latin typeface="Arial" panose="020B0604020202020204" pitchFamily="34" charset="0"/>
            </a:endParaRPr>
          </a:p>
        </p:txBody>
      </p:sp>
      <p:sp>
        <p:nvSpPr>
          <p:cNvPr id="90115" name="Rectangle 2"/>
          <p:cNvSpPr>
            <a:spLocks noGrp="1" noRot="1" noChangeAspect="1" noChangeArrowheads="1" noTextEdit="1"/>
          </p:cNvSpPr>
          <p:nvPr>
            <p:ph type="sldImg"/>
          </p:nvPr>
        </p:nvSpPr>
        <p:spPr>
          <a:xfrm>
            <a:off x="812800" y="533400"/>
            <a:ext cx="4775200" cy="3581400"/>
          </a:xfrm>
          <a:ln/>
        </p:spPr>
      </p:sp>
      <p:sp>
        <p:nvSpPr>
          <p:cNvPr id="9011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Jedan od najvažnijih procesa pri kome se stvara superoksid anjon radikal je </a:t>
            </a:r>
            <a:r>
              <a:rPr lang="sr-Latn-CS" altLang="en-US" b="1" i="1" smtClean="0">
                <a:latin typeface="Arial" panose="020B0604020202020204" pitchFamily="34" charset="0"/>
              </a:rPr>
              <a:t>oksidativna fosforilacija</a:t>
            </a:r>
            <a:r>
              <a:rPr lang="sr-Latn-CS" altLang="en-US" smtClean="0">
                <a:latin typeface="Arial" panose="020B0604020202020204" pitchFamily="34" charset="0"/>
              </a:rPr>
              <a:t>. U toku transporta elektrona duž respiratornog lanca u unutrašnjoj membrani mitohondrija postepenim primanjem četiri elektrona molekularni kiseonik se potpuno redukuje do vode. Ovaj proces je praćen postepenim oslobađanjem energije u vidu visokoenergetskog jedinjenja </a:t>
            </a:r>
            <a:r>
              <a:rPr lang="sr-Latn-CS" altLang="en-US" b="1" smtClean="0">
                <a:latin typeface="Arial" panose="020B0604020202020204" pitchFamily="34" charset="0"/>
              </a:rPr>
              <a:t>ATP-a.</a:t>
            </a:r>
            <a:r>
              <a:rPr lang="sr-Latn-CS" altLang="en-US" smtClean="0">
                <a:latin typeface="Arial" panose="020B0604020202020204" pitchFamily="34" charset="0"/>
              </a:rPr>
              <a:t> Osim kompleksa I tj. kompleksa </a:t>
            </a:r>
            <a:r>
              <a:rPr lang="sr-Latn-CS" altLang="en-US" b="1" smtClean="0">
                <a:latin typeface="Arial" panose="020B0604020202020204" pitchFamily="34" charset="0"/>
              </a:rPr>
              <a:t>NADH-CoQ reduktaze</a:t>
            </a:r>
            <a:r>
              <a:rPr lang="sr-Latn-CS" altLang="en-US" smtClean="0">
                <a:latin typeface="Arial" panose="020B0604020202020204" pitchFamily="34" charset="0"/>
              </a:rPr>
              <a:t> i </a:t>
            </a:r>
            <a:r>
              <a:rPr lang="sr-Latn-CS" altLang="en-US" b="1" smtClean="0">
                <a:latin typeface="Arial" panose="020B0604020202020204" pitchFamily="34" charset="0"/>
              </a:rPr>
              <a:t>redukovanih formi CoQ</a:t>
            </a:r>
            <a:r>
              <a:rPr lang="sr-Latn-CS" altLang="en-US" smtClean="0">
                <a:latin typeface="Arial" panose="020B0604020202020204" pitchFamily="34" charset="0"/>
              </a:rPr>
              <a:t>, svi ostali učesnici respiratornog lanca čvrsto vezuju delimično redukovane intermedijere kiseonika te ne dolazi do njihovog "curenja" sa respiratornog lanca. Ova mesta (kompleks I i redukovani CoQ) redukovane intermedijere kiseonika ne vezuju tako čvrsto pa može da dođe do njihovog "oticanja". To se naročito dešava u uslovima </a:t>
            </a:r>
            <a:r>
              <a:rPr lang="sr-Latn-CS" altLang="en-US" b="1" smtClean="0">
                <a:latin typeface="Arial" panose="020B0604020202020204" pitchFamily="34" charset="0"/>
              </a:rPr>
              <a:t>ishemije i nedostatka kiseonika</a:t>
            </a:r>
            <a:r>
              <a:rPr lang="sr-Latn-CS" altLang="en-US" smtClean="0">
                <a:latin typeface="Arial" panose="020B0604020202020204" pitchFamily="34" charset="0"/>
              </a:rPr>
              <a:t> kao krajnjeg akceptora elektrona, kada dolazi do gomilanja redukujućih ekvivalenata na nivou CoQ. </a:t>
            </a:r>
          </a:p>
        </p:txBody>
      </p:sp>
    </p:spTree>
    <p:extLst>
      <p:ext uri="{BB962C8B-B14F-4D97-AF65-F5344CB8AC3E}">
        <p14:creationId xmlns:p14="http://schemas.microsoft.com/office/powerpoint/2010/main" val="3868835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7027983-4ADE-40EF-8B91-217F976B21C8}" type="slidenum">
              <a:rPr lang="en-US" altLang="en-US">
                <a:latin typeface="Arial" panose="020B0604020202020204" pitchFamily="34" charset="0"/>
              </a:rPr>
              <a:pPr eaLnBrk="1" hangingPunct="1"/>
              <a:t>23</a:t>
            </a:fld>
            <a:endParaRPr lang="en-US" altLang="en-US">
              <a:latin typeface="Arial" panose="020B0604020202020204" pitchFamily="34"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Zbog svoje hemijske strukture (hinon) CoQ lako prima elektrone pri čemu se redukuje primanjem jednog elektrona do </a:t>
            </a:r>
            <a:r>
              <a:rPr lang="sr-Latn-CS" altLang="en-US" b="1" smtClean="0">
                <a:latin typeface="Arial" panose="020B0604020202020204" pitchFamily="34" charset="0"/>
              </a:rPr>
              <a:t>semihinonskog radikala</a:t>
            </a:r>
            <a:r>
              <a:rPr lang="sr-Latn-CS" altLang="en-US" smtClean="0">
                <a:latin typeface="Arial" panose="020B0604020202020204" pitchFamily="34" charset="0"/>
              </a:rPr>
              <a:t> i nadalje primanjem još jednog elektrona do </a:t>
            </a:r>
            <a:r>
              <a:rPr lang="sr-Latn-CS" altLang="en-US" b="1" smtClean="0">
                <a:latin typeface="Arial" panose="020B0604020202020204" pitchFamily="34" charset="0"/>
              </a:rPr>
              <a:t>hidrohinona</a:t>
            </a:r>
            <a:r>
              <a:rPr lang="sr-Latn-CS" altLang="en-US" smtClean="0">
                <a:latin typeface="Arial" panose="020B0604020202020204" pitchFamily="34" charset="0"/>
              </a:rPr>
              <a:t>. U prisustvu male količine molekularnog kiseonika u ishemiji, a naročito u procesu spontane, hiruške ili medikamentozne reperfuzije, redukovane forme CoQ </a:t>
            </a:r>
            <a:r>
              <a:rPr lang="sr-Latn-CS" altLang="en-US" b="1" smtClean="0">
                <a:latin typeface="Arial" panose="020B0604020202020204" pitchFamily="34" charset="0"/>
              </a:rPr>
              <a:t>spontano autooksiduju</a:t>
            </a:r>
            <a:r>
              <a:rPr lang="sr-Latn-CS" altLang="en-US" smtClean="0">
                <a:latin typeface="Arial" panose="020B0604020202020204" pitchFamily="34" charset="0"/>
              </a:rPr>
              <a:t>. U procesu autooksidacije u reakciji sa molekularnim kiseonikom semihinonski radikali se oksiduju u hinon a jednovalentnom redukcijom kiseonika nastaje superoksid radikal.</a:t>
            </a:r>
          </a:p>
        </p:txBody>
      </p:sp>
    </p:spTree>
    <p:extLst>
      <p:ext uri="{BB962C8B-B14F-4D97-AF65-F5344CB8AC3E}">
        <p14:creationId xmlns:p14="http://schemas.microsoft.com/office/powerpoint/2010/main" val="3781536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487AB0E-1499-4F0F-B76E-ADDA14356087}" type="slidenum">
              <a:rPr lang="en-US" altLang="en-US">
                <a:latin typeface="Arial" panose="020B0604020202020204" pitchFamily="34" charset="0"/>
              </a:rPr>
              <a:pPr eaLnBrk="1" hangingPunct="1"/>
              <a:t>24</a:t>
            </a:fld>
            <a:endParaRPr lang="en-US" altLang="en-US">
              <a:latin typeface="Arial" panose="020B0604020202020204" pitchFamily="34"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sr-Latn-CS" altLang="en-US" smtClean="0">
                <a:latin typeface="Arial" panose="020B0604020202020204" pitchFamily="34" charset="0"/>
              </a:rPr>
              <a:t>KSR su deo odbrambenog arsenala profesionalnih i fakultativnih fagocitnih ćelija </a:t>
            </a:r>
            <a:r>
              <a:rPr lang="sr-Latn-CS" altLang="en-US" i="1" smtClean="0">
                <a:latin typeface="Arial" panose="020B0604020202020204" pitchFamily="34" charset="0"/>
              </a:rPr>
              <a:t>(</a:t>
            </a:r>
            <a:r>
              <a:rPr lang="sr-Latn-CS" altLang="en-US" b="1" i="1" smtClean="0">
                <a:latin typeface="Arial" panose="020B0604020202020204" pitchFamily="34" charset="0"/>
              </a:rPr>
              <a:t>neutrofila, monocita, makrofaga i eozinofila</a:t>
            </a:r>
            <a:r>
              <a:rPr lang="sr-Latn-CS" altLang="en-US" smtClean="0">
                <a:latin typeface="Arial" panose="020B0604020202020204" pitchFamily="34" charset="0"/>
              </a:rPr>
              <a:t>) i deo kaskadnih događaja u antimikrobnoj aktivnosti fagocitnih ćelija. Fagocitovane čestice u ovim ćelijama izložene su velikoj količini superoksida koji se stvara u procesu tzv. respiratorne eksplozije koja nastaje nakon aktivacije NADPH oksidaze, koja je po svoj prilici smeštena na spoljašnjoj strani plazma membrane :  </a:t>
            </a:r>
          </a:p>
          <a:p>
            <a:pPr eaLnBrk="1" hangingPunct="1">
              <a:lnSpc>
                <a:spcPct val="90000"/>
              </a:lnSpc>
            </a:pPr>
            <a:r>
              <a:rPr lang="sr-Latn-CS" altLang="en-US" smtClean="0">
                <a:latin typeface="Arial" panose="020B0604020202020204" pitchFamily="34" charset="0"/>
              </a:rPr>
              <a:t>   </a:t>
            </a:r>
            <a:r>
              <a:rPr lang="sr-Latn-CS" altLang="en-US" b="1" smtClean="0">
                <a:latin typeface="Arial" panose="020B0604020202020204" pitchFamily="34" charset="0"/>
              </a:rPr>
              <a:t>( O2 + NADPH +H+ → -O2· + NADP+ ).</a:t>
            </a:r>
            <a:r>
              <a:rPr lang="sr-Latn-CS" altLang="en-US" smtClean="0">
                <a:latin typeface="Arial" panose="020B0604020202020204" pitchFamily="34" charset="0"/>
              </a:rPr>
              <a:t> </a:t>
            </a:r>
          </a:p>
          <a:p>
            <a:pPr eaLnBrk="1" hangingPunct="1">
              <a:lnSpc>
                <a:spcPct val="90000"/>
              </a:lnSpc>
            </a:pPr>
            <a:r>
              <a:rPr lang="sr-Latn-CS" altLang="en-US" smtClean="0">
                <a:latin typeface="Arial" panose="020B0604020202020204" pitchFamily="34" charset="0"/>
              </a:rPr>
              <a:t>Tokom fagocitoze, plazma membrana invaginira, tako da se superoksid otpušta u vakuolarni prostor. Međutim, zbog svoje relativno male reaktivnosti izgleda da sam superoksid nije dovoljan za uništavanje mikroorganizama. Za to je najverovatnije odgovoran vodonik peroksid koji nastaje dizmutacijom superoksida u prisustvu </a:t>
            </a:r>
            <a:r>
              <a:rPr lang="sr-Latn-CS" altLang="en-US" b="1" smtClean="0">
                <a:latin typeface="Arial" panose="020B0604020202020204" pitchFamily="34" charset="0"/>
              </a:rPr>
              <a:t>superoksid dizmutaze</a:t>
            </a:r>
            <a:r>
              <a:rPr lang="sr-Latn-CS" altLang="en-US" smtClean="0">
                <a:latin typeface="Arial" panose="020B0604020202020204" pitchFamily="34" charset="0"/>
              </a:rPr>
              <a:t> ( </a:t>
            </a:r>
            <a:r>
              <a:rPr lang="sr-Latn-CS" altLang="en-US" b="1" smtClean="0">
                <a:latin typeface="Arial" panose="020B0604020202020204" pitchFamily="34" charset="0"/>
              </a:rPr>
              <a:t>2H+ + 2 -O2· → H2O2 + O2 ).</a:t>
            </a:r>
            <a:r>
              <a:rPr lang="sr-Latn-CS" altLang="en-US" smtClean="0">
                <a:latin typeface="Arial" panose="020B0604020202020204" pitchFamily="34" charset="0"/>
              </a:rPr>
              <a:t> Pored toga, lizozomalne mijeloperoksidaze fagocita (Fe-hem enzim) koriste </a:t>
            </a:r>
            <a:r>
              <a:rPr lang="sr-Latn-CS" altLang="en-US" b="1" smtClean="0">
                <a:latin typeface="Arial" panose="020B0604020202020204" pitchFamily="34" charset="0"/>
              </a:rPr>
              <a:t>H+ kao kosupstrat</a:t>
            </a:r>
            <a:r>
              <a:rPr lang="sr-Latn-CS" altLang="en-US" smtClean="0">
                <a:latin typeface="Arial" panose="020B0604020202020204" pitchFamily="34" charset="0"/>
              </a:rPr>
              <a:t> i u prisustvu </a:t>
            </a:r>
            <a:r>
              <a:rPr lang="sr-Latn-CS" altLang="en-US" b="1" smtClean="0">
                <a:latin typeface="Arial" panose="020B0604020202020204" pitchFamily="34" charset="0"/>
              </a:rPr>
              <a:t>Cl- stvaraju hipohlornu kiselinu</a:t>
            </a:r>
            <a:r>
              <a:rPr lang="sr-Latn-CS" altLang="en-US" smtClean="0">
                <a:latin typeface="Arial" panose="020B0604020202020204" pitchFamily="34" charset="0"/>
              </a:rPr>
              <a:t> i </a:t>
            </a:r>
            <a:r>
              <a:rPr lang="sr-Latn-CS" altLang="en-US" b="1" smtClean="0">
                <a:latin typeface="Arial" panose="020B0604020202020204" pitchFamily="34" charset="0"/>
              </a:rPr>
              <a:t>hidroksilni radikal</a:t>
            </a:r>
            <a:r>
              <a:rPr lang="sr-Latn-CS" altLang="en-US" smtClean="0">
                <a:latin typeface="Arial" panose="020B0604020202020204" pitchFamily="34" charset="0"/>
              </a:rPr>
              <a:t> ( H2O2 + Cl- → HOCl + OH· ). Hipohlorna kiselina može oksidisati mnoge biološke molekule, a naročito </a:t>
            </a:r>
            <a:r>
              <a:rPr lang="sr-Latn-CS" altLang="en-US" b="1" smtClean="0">
                <a:latin typeface="Arial" panose="020B0604020202020204" pitchFamily="34" charset="0"/>
              </a:rPr>
              <a:t>redukovane tiol-grupe i</a:t>
            </a:r>
            <a:r>
              <a:rPr lang="sr-Latn-CS" altLang="en-US" smtClean="0">
                <a:latin typeface="Arial" panose="020B0604020202020204" pitchFamily="34" charset="0"/>
              </a:rPr>
              <a:t> ostatke </a:t>
            </a:r>
            <a:r>
              <a:rPr lang="sr-Latn-CS" altLang="en-US" b="1" smtClean="0">
                <a:latin typeface="Arial" panose="020B0604020202020204" pitchFamily="34" charset="0"/>
              </a:rPr>
              <a:t>metionina.</a:t>
            </a:r>
            <a:r>
              <a:rPr lang="sr-Latn-CS" altLang="en-US" smtClean="0">
                <a:latin typeface="Arial" panose="020B0604020202020204" pitchFamily="34" charset="0"/>
              </a:rPr>
              <a:t> U kiseloj sredini fagocitne vakuole ili u okolini ćelijske membrane, superoksid može biti protonizovan u perhidroksilni radikal, HO2· ( -O2· + H+ →  HO2· ) koji je mnogo reaktivniji od superoksida i veoma citotoksičan. Sve ovo rezultira atakom na membranu i druge komponente bakterijskih ćelija i eventualno dovodi do njihove lize. Ceo proces traje 30 do 60 minuta i traži veliki utrošak kiseonika. </a:t>
            </a:r>
          </a:p>
        </p:txBody>
      </p:sp>
    </p:spTree>
    <p:extLst>
      <p:ext uri="{BB962C8B-B14F-4D97-AF65-F5344CB8AC3E}">
        <p14:creationId xmlns:p14="http://schemas.microsoft.com/office/powerpoint/2010/main" val="2228172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C65BB047-3B10-43FF-A921-3212D777E05D}" type="slidenum">
              <a:rPr lang="en-US" altLang="en-US">
                <a:latin typeface="Arial" panose="020B0604020202020204" pitchFamily="34" charset="0"/>
              </a:rPr>
              <a:pPr eaLnBrk="1" hangingPunct="1"/>
              <a:t>5</a:t>
            </a:fld>
            <a:endParaRPr lang="en-US" altLang="en-US">
              <a:latin typeface="Arial" panose="020B0604020202020204"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914400" y="4343400"/>
            <a:ext cx="55626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dirty="0" smtClean="0">
                <a:latin typeface="Arial" panose="020B0604020202020204" pitchFamily="34" charset="0"/>
              </a:rPr>
              <a:t>Pod pojmom slobodni radikali podrazumeva se svaki atom, grupa atoma ili molekul sa jednim ili više nesparenih elektrona u spoljašnjoj orbitali. U neradikalskim atomima i molekulima i prilikom građenja jedinjenja sa kovalentnim vezama (gde se veza sastoji od jednog ili više parova elektrona) elektroni koji su pridruženi ovim supstancama, su spareni i zahvaljujući tome  molekuli su relativno stabilni i nereaktivni. Gubitkom ili dodavanjem elektrona prevodi se atom ili molekul u nestabilno i mnogo reaktivnije stanje. Zbog toga se slobodni radikali mogu označiti kao supstance sa "otvorenim" ili "polovičnim" vezama što uslovljava njihovu visoku reaktivnost sa svim biološkim makromolekulima kao i mogućnost oksidativnog oštećenja ćelija. U organizmu  se stvaraju brojni radikali i u fiziološkim i u patološkim uslovima.</a:t>
            </a:r>
            <a:endParaRPr lang="en-US" altLang="en-US" dirty="0" smtClean="0">
              <a:latin typeface="Arial" panose="020B0604020202020204" pitchFamily="34" charset="0"/>
            </a:endParaRPr>
          </a:p>
          <a:p>
            <a:pPr eaLnBrk="1" hangingPunct="1"/>
            <a:r>
              <a:rPr lang="sr-Latn-CS" altLang="en-US" dirty="0" smtClean="0">
                <a:latin typeface="Arial" panose="020B0604020202020204" pitchFamily="34" charset="0"/>
              </a:rPr>
              <a:t>Konvencijom je prihvaćeno da se nespareni elektron u slobodnim radikalima obeležava tačkom – tačka je na sredini iza oznake slobodnog radikala ( npr. hidroksilni radikal OH</a:t>
            </a:r>
            <a:r>
              <a:rPr lang="en-US" altLang="en-US" dirty="0" smtClean="0">
                <a:latin typeface="Arial" panose="020B0604020202020204" pitchFamily="34" charset="0"/>
                <a:cs typeface="Times New Roman" panose="02020603050405020304" pitchFamily="18" charset="0"/>
              </a:rPr>
              <a:t>·</a:t>
            </a:r>
            <a:r>
              <a:rPr lang="sr-Latn-CS" altLang="en-US" dirty="0" smtClean="0">
                <a:latin typeface="Arial" panose="020B0604020202020204" pitchFamily="34" charset="0"/>
                <a:cs typeface="Times New Roman" panose="02020603050405020304" pitchFamily="18" charset="0"/>
              </a:rPr>
              <a:t> ).</a:t>
            </a:r>
            <a:endParaRPr lang="en-US" altLang="en-US" dirty="0" smtClean="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012486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43AF38A3-B34D-4990-A557-9EEFB98052CA}" type="slidenum">
              <a:rPr lang="en-US" altLang="en-US">
                <a:latin typeface="Arial" panose="020B0604020202020204" pitchFamily="34" charset="0"/>
              </a:rPr>
              <a:pPr eaLnBrk="1" hangingPunct="1"/>
              <a:t>25</a:t>
            </a:fld>
            <a:endParaRPr lang="en-US" altLang="en-US">
              <a:latin typeface="Arial" panose="020B0604020202020204" pitchFamily="34"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693540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50BDB89F-4F0D-4377-A9C0-1B23EF61D2FE}" type="slidenum">
              <a:rPr lang="en-US" altLang="en-US">
                <a:latin typeface="Arial" panose="020B0604020202020204" pitchFamily="34" charset="0"/>
              </a:rPr>
              <a:pPr eaLnBrk="1" hangingPunct="1"/>
              <a:t>26</a:t>
            </a:fld>
            <a:endParaRPr lang="en-US" altLang="en-US">
              <a:latin typeface="Arial" panose="020B0604020202020204"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313567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B80BBCE-4ED0-4928-8B1D-4BB29261D3F2}" type="slidenum">
              <a:rPr lang="en-US" altLang="en-US">
                <a:latin typeface="Arial" panose="020B0604020202020204" pitchFamily="34" charset="0"/>
              </a:rPr>
              <a:pPr eaLnBrk="1" hangingPunct="1"/>
              <a:t>27</a:t>
            </a:fld>
            <a:endParaRPr lang="en-US" altLang="en-US">
              <a:latin typeface="Arial" panose="020B0604020202020204" pitchFamily="34"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785632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3131F49F-62B1-4A57-AC0A-D3199A56B57B}" type="slidenum">
              <a:rPr lang="en-US" altLang="en-US">
                <a:latin typeface="Arial" panose="020B0604020202020204" pitchFamily="34" charset="0"/>
              </a:rPr>
              <a:pPr eaLnBrk="1" hangingPunct="1"/>
              <a:t>28</a:t>
            </a:fld>
            <a:endParaRPr lang="en-US" altLang="en-US">
              <a:latin typeface="Arial" panose="020B0604020202020204" pitchFamily="34"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LPO je </a:t>
            </a:r>
            <a:r>
              <a:rPr lang="sr-Latn-CS" altLang="en-US" b="1" smtClean="0">
                <a:latin typeface="Arial" panose="020B0604020202020204" pitchFamily="34" charset="0"/>
              </a:rPr>
              <a:t>permanentan i autokatalitički proces</a:t>
            </a:r>
            <a:r>
              <a:rPr lang="sr-Latn-CS" altLang="en-US" smtClean="0">
                <a:latin typeface="Arial" panose="020B0604020202020204" pitchFamily="34" charset="0"/>
              </a:rPr>
              <a:t> koji se odvija u toku lančanih reakcija kiseoničkih slobodnih radikala. INICIJACIJA ovog procesa sa obično dešava pod dejstvom bilo kod radikala sposobnog da oduzme vidonik iz bočnog lanca polinezasićene MK membrana i lipoproteina. </a:t>
            </a:r>
          </a:p>
          <a:p>
            <a:pPr eaLnBrk="1" hangingPunct="1"/>
            <a:r>
              <a:rPr lang="sr-Latn-CS" altLang="en-US" smtClean="0">
                <a:latin typeface="Arial" panose="020B0604020202020204" pitchFamily="34" charset="0"/>
              </a:rPr>
              <a:t>Ovako nastao radikal polinezasićene MK brzo reaguje sa </a:t>
            </a:r>
            <a:r>
              <a:rPr lang="sr-Latn-CS" altLang="en-US" b="1" smtClean="0">
                <a:latin typeface="Arial" panose="020B0604020202020204" pitchFamily="34" charset="0"/>
              </a:rPr>
              <a:t>molekulskim kiseonikom</a:t>
            </a:r>
            <a:r>
              <a:rPr lang="sr-Latn-CS" altLang="en-US" smtClean="0">
                <a:latin typeface="Arial" panose="020B0604020202020204" pitchFamily="34" charset="0"/>
              </a:rPr>
              <a:t> i formira </a:t>
            </a:r>
            <a:r>
              <a:rPr lang="sr-Latn-CS" altLang="en-US" b="1" smtClean="0">
                <a:latin typeface="Arial" panose="020B0604020202020204" pitchFamily="34" charset="0"/>
              </a:rPr>
              <a:t>PEROKSIL radikal bočnog lanca MK</a:t>
            </a:r>
            <a:r>
              <a:rPr lang="sr-Latn-CS" altLang="en-US" smtClean="0">
                <a:latin typeface="Arial" panose="020B0604020202020204" pitchFamily="34" charset="0"/>
              </a:rPr>
              <a:t>, koji može reagovati sa susednim bočnim lancima MK i PROPAGIRATI proces LPO. U prisustvu jona Fe odvija se Fentonova r-ja i stvara se hidroksilni radikal, koji direktnim dejstvom razlaže lipidne hidroperokside na peroksidne radikale i aktivni vodonik. Na ovaj način LPO se nastavlja, a </a:t>
            </a:r>
            <a:r>
              <a:rPr lang="sr-Latn-CS" altLang="en-US" b="1" smtClean="0">
                <a:latin typeface="Arial" panose="020B0604020202020204" pitchFamily="34" charset="0"/>
              </a:rPr>
              <a:t>lipidni peroksidi</a:t>
            </a:r>
            <a:r>
              <a:rPr lang="sr-Latn-CS" altLang="en-US" smtClean="0">
                <a:latin typeface="Arial" panose="020B0604020202020204" pitchFamily="34" charset="0"/>
              </a:rPr>
              <a:t> se </a:t>
            </a:r>
            <a:r>
              <a:rPr lang="sr-Latn-CS" altLang="en-US" b="1" smtClean="0">
                <a:latin typeface="Arial" panose="020B0604020202020204" pitchFamily="34" charset="0"/>
              </a:rPr>
              <a:t>akumuliraju u membrani</a:t>
            </a:r>
            <a:r>
              <a:rPr lang="sr-Latn-CS" altLang="en-US" smtClean="0">
                <a:latin typeface="Arial" panose="020B0604020202020204" pitchFamily="34" charset="0"/>
              </a:rPr>
              <a:t>. Lipidni peroksidi destabilizuju membrane i čine ih </a:t>
            </a:r>
            <a:r>
              <a:rPr lang="sr-Latn-CS" altLang="en-US" b="1" smtClean="0">
                <a:latin typeface="Arial" panose="020B0604020202020204" pitchFamily="34" charset="0"/>
              </a:rPr>
              <a:t>propustljivim za različite jone</a:t>
            </a:r>
            <a:r>
              <a:rPr lang="sr-Latn-CS" altLang="en-US" smtClean="0">
                <a:latin typeface="Arial" panose="020B0604020202020204" pitchFamily="34" charset="0"/>
              </a:rPr>
              <a:t>. Osim toga, oni oštećuju i </a:t>
            </a:r>
            <a:r>
              <a:rPr lang="sr-Latn-CS" altLang="en-US" b="1" smtClean="0">
                <a:latin typeface="Arial" panose="020B0604020202020204" pitchFamily="34" charset="0"/>
              </a:rPr>
              <a:t>membranske proteine</a:t>
            </a:r>
            <a:r>
              <a:rPr lang="sr-Latn-CS" altLang="en-US" smtClean="0">
                <a:latin typeface="Arial" panose="020B0604020202020204" pitchFamily="34" charset="0"/>
              </a:rPr>
              <a:t>, dovodeći </a:t>
            </a:r>
            <a:r>
              <a:rPr lang="sr-Latn-CS" altLang="en-US" b="1" smtClean="0">
                <a:latin typeface="Arial" panose="020B0604020202020204" pitchFamily="34" charset="0"/>
              </a:rPr>
              <a:t>do poremećaja funkcije enzima, receptora i signalne transdukcije, a takođe, mogu oksidisati i membranski holesterol.</a:t>
            </a:r>
            <a:endParaRPr lang="sr-Latn-CS" altLang="en-US" smtClean="0">
              <a:latin typeface="Arial" panose="020B0604020202020204" pitchFamily="34" charset="0"/>
            </a:endParaRPr>
          </a:p>
        </p:txBody>
      </p:sp>
    </p:spTree>
    <p:extLst>
      <p:ext uri="{BB962C8B-B14F-4D97-AF65-F5344CB8AC3E}">
        <p14:creationId xmlns:p14="http://schemas.microsoft.com/office/powerpoint/2010/main" val="3026414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7CCA6E9A-7CA9-42C9-860F-489867BAB23C}" type="slidenum">
              <a:rPr lang="en-US" altLang="en-US">
                <a:latin typeface="Arial" panose="020B0604020202020204" pitchFamily="34" charset="0"/>
              </a:rPr>
              <a:pPr eaLnBrk="1" hangingPunct="1"/>
              <a:t>29</a:t>
            </a:fld>
            <a:endParaRPr lang="en-US" altLang="en-US">
              <a:latin typeface="Arial" panose="020B0604020202020204" pitchFamily="34"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2738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5497E99B-6A37-4BFA-A94A-795088B77C4B}" type="slidenum">
              <a:rPr lang="en-US" altLang="en-US">
                <a:latin typeface="Arial" panose="020B0604020202020204" pitchFamily="34" charset="0"/>
              </a:rPr>
              <a:pPr eaLnBrk="1" hangingPunct="1"/>
              <a:t>30</a:t>
            </a:fld>
            <a:endParaRPr lang="en-US" altLang="en-US">
              <a:latin typeface="Arial" panose="020B0604020202020204" pitchFamily="34"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2947643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CF443421-A2B9-4A18-A7C9-C071F367B475}" type="slidenum">
              <a:rPr lang="en-US" altLang="en-US">
                <a:latin typeface="Arial" panose="020B0604020202020204" pitchFamily="34" charset="0"/>
              </a:rPr>
              <a:pPr eaLnBrk="1" hangingPunct="1"/>
              <a:t>31</a:t>
            </a:fld>
            <a:endParaRPr lang="en-US" altLang="en-US">
              <a:latin typeface="Arial" panose="020B0604020202020204" pitchFamily="34"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Proteini mogu podleći značajnim biohemijskim promenama posle izlaganja kiseoničnim slobodnim radikalima : dolazi do </a:t>
            </a:r>
            <a:r>
              <a:rPr lang="sr-Latn-CS" altLang="en-US" b="1" smtClean="0">
                <a:latin typeface="Arial" panose="020B0604020202020204" pitchFamily="34" charset="0"/>
              </a:rPr>
              <a:t>oksidacije</a:t>
            </a:r>
            <a:r>
              <a:rPr lang="sr-Latn-CS" altLang="en-US" smtClean="0">
                <a:latin typeface="Arial" panose="020B0604020202020204" pitchFamily="34" charset="0"/>
              </a:rPr>
              <a:t> pojedinačnih AK, </a:t>
            </a:r>
            <a:r>
              <a:rPr lang="sr-Latn-CS" altLang="en-US" b="1" smtClean="0">
                <a:latin typeface="Arial" panose="020B0604020202020204" pitchFamily="34" charset="0"/>
              </a:rPr>
              <a:t>povećava se hidrofobnost</a:t>
            </a:r>
            <a:r>
              <a:rPr lang="sr-Latn-CS" altLang="en-US" smtClean="0">
                <a:latin typeface="Arial" panose="020B0604020202020204" pitchFamily="34" charset="0"/>
              </a:rPr>
              <a:t>, povećava se osetljivost na proteolizu, fragmentaciju , agregaciju što dovodi do progresivnog gubitka njihovih metaboličkih, enzimskih, imunoloških i ostalih funkcionalnih osobina.</a:t>
            </a:r>
          </a:p>
        </p:txBody>
      </p:sp>
    </p:spTree>
    <p:extLst>
      <p:ext uri="{BB962C8B-B14F-4D97-AF65-F5344CB8AC3E}">
        <p14:creationId xmlns:p14="http://schemas.microsoft.com/office/powerpoint/2010/main" val="23662905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130D8CE4-44F5-41C5-9C0B-2E36CC187AF8}" type="slidenum">
              <a:rPr lang="en-US" altLang="en-US">
                <a:latin typeface="Arial" panose="020B0604020202020204" pitchFamily="34" charset="0"/>
              </a:rPr>
              <a:pPr eaLnBrk="1" hangingPunct="1"/>
              <a:t>32</a:t>
            </a:fld>
            <a:endParaRPr lang="en-US" altLang="en-US">
              <a:latin typeface="Arial" panose="020B0604020202020204"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38492871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7B4B5DC4-6B73-470D-9564-E44BF9ED44FF}" type="slidenum">
              <a:rPr lang="en-US" altLang="en-US">
                <a:latin typeface="Arial" panose="020B0604020202020204" pitchFamily="34" charset="0"/>
              </a:rPr>
              <a:pPr eaLnBrk="1" hangingPunct="1"/>
              <a:t>33</a:t>
            </a:fld>
            <a:endParaRPr lang="en-US" altLang="en-US">
              <a:latin typeface="Arial" panose="020B0604020202020204"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2702119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26E220D1-1E03-48DD-B852-FC88579AEBD0}" type="slidenum">
              <a:rPr lang="en-US" altLang="en-US">
                <a:latin typeface="Arial" panose="020B0604020202020204" pitchFamily="34" charset="0"/>
              </a:rPr>
              <a:pPr eaLnBrk="1" hangingPunct="1"/>
              <a:t>34</a:t>
            </a:fld>
            <a:endParaRPr lang="en-US" altLang="en-US">
              <a:latin typeface="Arial" panose="020B0604020202020204" pitchFamily="34"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Hemijska reaktivnost slobodnih radikala je raznovrsna. Moraju se uzeti  u obzir veličina molekula radikala, njegova naelektrisanost, kao i rastvorljivost u lipidima. S obzirom da je vodonik peroksid nepolaran, on  lako prolazi lipidne membrane, dok superoksid anjon radikal zbog svog naelektrisanja ćelijsku membranu verovatno prolazi posredstvom anjonskih kanala. Iako su difuzibilni, ova dva KSR nemaju visoku oksidacionu sposobnost, za razliku od hidroksilnog radikala; budući i da vodonik peroksid i superoksid anjon radikal doprinose nastajanju hidroksilnog radikala, čini se da je neposredni oksidativno modifikujući agens ćelijskih makromolekula hidroksilni radikal, dok su vodonik peroksid i superoksid anjon prvenstveno posrednici u transportu oksidativnih elemenata.</a:t>
            </a:r>
          </a:p>
        </p:txBody>
      </p:sp>
    </p:spTree>
    <p:extLst>
      <p:ext uri="{BB962C8B-B14F-4D97-AF65-F5344CB8AC3E}">
        <p14:creationId xmlns:p14="http://schemas.microsoft.com/office/powerpoint/2010/main" val="2836579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493578B-E9BD-4F56-B095-4D54E10511F6}" type="slidenum">
              <a:rPr lang="en-US" altLang="en-US">
                <a:latin typeface="Arial" panose="020B0604020202020204" pitchFamily="34" charset="0"/>
              </a:rPr>
              <a:pPr eaLnBrk="1" hangingPunct="1"/>
              <a:t>7</a:t>
            </a:fld>
            <a:endParaRPr lang="en-US" altLang="en-US">
              <a:latin typeface="Arial" panose="020B0604020202020204"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xfrm>
            <a:off x="457200" y="4343400"/>
            <a:ext cx="60198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dirty="0" smtClean="0">
                <a:latin typeface="Arial" panose="020B0604020202020204" pitchFamily="34" charset="0"/>
              </a:rPr>
              <a:t>Kiseonik se nalazi na osmom mestu periodnog sistema elemenata, u drugoj periodi i pripada VI B grupi. Prema mestu u periodnom sistemu elemenata, elektronska konfiguracija kiseonika je 1</a:t>
            </a:r>
            <a:r>
              <a:rPr lang="sr-Latn-CS" altLang="en-US" i="1" dirty="0" smtClean="0">
                <a:latin typeface="Arial" panose="020B0604020202020204" pitchFamily="34" charset="0"/>
              </a:rPr>
              <a:t>s</a:t>
            </a:r>
            <a:r>
              <a:rPr lang="sr-Latn-CS" altLang="en-US" dirty="0" smtClean="0">
                <a:latin typeface="Arial" panose="020B0604020202020204" pitchFamily="34" charset="0"/>
              </a:rPr>
              <a:t>2 2</a:t>
            </a:r>
            <a:r>
              <a:rPr lang="sr-Latn-CS" altLang="en-US" i="1" dirty="0" smtClean="0">
                <a:latin typeface="Arial" panose="020B0604020202020204" pitchFamily="34" charset="0"/>
              </a:rPr>
              <a:t>s</a:t>
            </a:r>
            <a:r>
              <a:rPr lang="sr-Latn-CS" altLang="en-US" dirty="0" smtClean="0">
                <a:latin typeface="Arial" panose="020B0604020202020204" pitchFamily="34" charset="0"/>
              </a:rPr>
              <a:t>2</a:t>
            </a:r>
            <a:r>
              <a:rPr lang="en-US" altLang="en-US" dirty="0" smtClean="0">
                <a:latin typeface="Arial" panose="020B0604020202020204" pitchFamily="34" charset="0"/>
              </a:rPr>
              <a:t> </a:t>
            </a:r>
            <a:r>
              <a:rPr lang="sr-Latn-CS" altLang="en-US" dirty="0" smtClean="0">
                <a:latin typeface="Arial" panose="020B0604020202020204" pitchFamily="34" charset="0"/>
              </a:rPr>
              <a:t>2</a:t>
            </a:r>
            <a:r>
              <a:rPr lang="sr-Latn-CS" altLang="en-US" i="1" dirty="0" smtClean="0">
                <a:latin typeface="Arial" panose="020B0604020202020204" pitchFamily="34" charset="0"/>
              </a:rPr>
              <a:t>p</a:t>
            </a:r>
            <a:r>
              <a:rPr lang="sr-Latn-CS" altLang="en-US" dirty="0" smtClean="0">
                <a:latin typeface="Arial" panose="020B0604020202020204" pitchFamily="34" charset="0"/>
              </a:rPr>
              <a:t>4, što znači da u svojoj atomskoj p-orbitali ima četiri elektrona, od kojih su </a:t>
            </a:r>
            <a:r>
              <a:rPr lang="sr-Latn-CS" altLang="en-US" b="1" dirty="0" smtClean="0">
                <a:latin typeface="Arial" panose="020B0604020202020204" pitchFamily="34" charset="0"/>
              </a:rPr>
              <a:t>dva nesparena sa</a:t>
            </a:r>
            <a:r>
              <a:rPr lang="sr-Latn-CS" altLang="en-US" dirty="0" smtClean="0">
                <a:latin typeface="Arial" panose="020B0604020202020204" pitchFamily="34" charset="0"/>
              </a:rPr>
              <a:t> </a:t>
            </a:r>
            <a:r>
              <a:rPr lang="sr-Latn-CS" altLang="en-US" b="1" dirty="0" smtClean="0">
                <a:latin typeface="Arial" panose="020B0604020202020204" pitchFamily="34" charset="0"/>
              </a:rPr>
              <a:t>paralelnim spinovima</a:t>
            </a:r>
            <a:r>
              <a:rPr lang="sr-Latn-CS" altLang="en-US" dirty="0" smtClean="0">
                <a:latin typeface="Arial" panose="020B0604020202020204" pitchFamily="34" charset="0"/>
              </a:rPr>
              <a:t>.</a:t>
            </a:r>
          </a:p>
          <a:p>
            <a:pPr eaLnBrk="1" hangingPunct="1"/>
            <a:r>
              <a:rPr lang="sr-Latn-CS" altLang="en-US" dirty="0" smtClean="0">
                <a:latin typeface="Arial" panose="020B0604020202020204" pitchFamily="34" charset="0"/>
              </a:rPr>
              <a:t> ( Spin – 1925. godine ustanovljeno je da elektron ima ugaoni momenat, tj. da se okreće oko svoje ose. Ugaoni momenat elektrona naziva se spinom elektrona. Zbog spina elektron ima osobine malog magneta</a:t>
            </a:r>
            <a:r>
              <a:rPr lang="en-US" altLang="en-US" dirty="0" smtClean="0">
                <a:latin typeface="Arial" panose="020B0604020202020204" pitchFamily="34" charset="0"/>
              </a:rPr>
              <a:t>.</a:t>
            </a:r>
          </a:p>
          <a:p>
            <a:pPr eaLnBrk="1" hangingPunct="1"/>
            <a:r>
              <a:rPr lang="sr-Latn-CS" altLang="en-US" dirty="0" smtClean="0">
                <a:latin typeface="Arial" panose="020B0604020202020204" pitchFamily="34" charset="0"/>
              </a:rPr>
              <a:t> Molekularni kiseonik u svom "osnovnom stanju" u kakvom se nalazi u prirodi,</a:t>
            </a:r>
            <a:r>
              <a:rPr lang="en-US" altLang="en-US" dirty="0" smtClean="0">
                <a:latin typeface="Arial" panose="020B0604020202020204" pitchFamily="34" charset="0"/>
              </a:rPr>
              <a:t> </a:t>
            </a:r>
            <a:r>
              <a:rPr lang="sr-Latn-CS" altLang="en-US" dirty="0" smtClean="0">
                <a:latin typeface="Arial" panose="020B0604020202020204" pitchFamily="34" charset="0"/>
              </a:rPr>
              <a:t>u poslednj</a:t>
            </a:r>
            <a:r>
              <a:rPr lang="en-US" altLang="en-US" dirty="0" smtClean="0">
                <a:latin typeface="Arial" panose="020B0604020202020204" pitchFamily="34" charset="0"/>
              </a:rPr>
              <a:t>e</a:t>
            </a:r>
            <a:r>
              <a:rPr lang="sr-Latn-CS" altLang="en-US" dirty="0" smtClean="0">
                <a:latin typeface="Arial" panose="020B0604020202020204" pitchFamily="34" charset="0"/>
              </a:rPr>
              <a:t>m elektronskom sloju, sadrži dva nesparena elektrona paralelnih spinova koji zbog toga ne mogu formirati termodinamicki stabilan par, pa zato ostaju u različito orijentisanim orbitalama. Kako u jednoj orbitali po pravilu ( Hund-ovo pravilo) dva elektrona moraju imati antiparalelne spinove (da bi se stvorilo zatvoreno magnetno polje i time postiglo najniže energetsko stanje ), molekul kiseonika zbog svoje </a:t>
            </a:r>
            <a:r>
              <a:rPr lang="sr-Latn-CS" altLang="en-US" b="1" dirty="0" smtClean="0">
                <a:latin typeface="Arial" panose="020B0604020202020204" pitchFamily="34" charset="0"/>
              </a:rPr>
              <a:t>elektronske strukture</a:t>
            </a:r>
            <a:r>
              <a:rPr lang="sr-Latn-CS" altLang="en-US" dirty="0" smtClean="0">
                <a:latin typeface="Arial" panose="020B0604020202020204" pitchFamily="34" charset="0"/>
              </a:rPr>
              <a:t> predstavlja biradikal .</a:t>
            </a:r>
          </a:p>
        </p:txBody>
      </p:sp>
    </p:spTree>
    <p:extLst>
      <p:ext uri="{BB962C8B-B14F-4D97-AF65-F5344CB8AC3E}">
        <p14:creationId xmlns:p14="http://schemas.microsoft.com/office/powerpoint/2010/main" val="24824341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F2B42E3-1360-4C26-9179-9CB2ECCF9C1C}" type="slidenum">
              <a:rPr lang="en-US" altLang="en-US">
                <a:latin typeface="Arial" panose="020B0604020202020204" pitchFamily="34" charset="0"/>
              </a:rPr>
              <a:pPr eaLnBrk="1" hangingPunct="1"/>
              <a:t>35</a:t>
            </a:fld>
            <a:endParaRPr lang="en-US" altLang="en-US">
              <a:latin typeface="Arial" panose="020B0604020202020204" pitchFamily="34"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l-SI" altLang="en-US" smtClean="0">
                <a:latin typeface="Arial" panose="020B0604020202020204" pitchFamily="34" charset="0"/>
              </a:rPr>
              <a:t>U ćeliji sudbina KSR može da bude različita. Mogu da reaguju sa neradikalima, a najveći broj molekula u ćeliji su upravo neradikali, što za posledicu ima stvaranje novih sekundarnih radikala, pa se slobodno može reći da "radikali rađaju radikale". Često su novostvoreni radikali takođe toksični i mogu pokrenuti nove reakcije stvaranja radikala. Lančana reakcija stvaranja slobodnih radikala koja može letalno oštetiti ćeliju je npr. reakcija lipidne peroksidacije nezasićenih masnih kiselina, u kojoj nastali lipidni radikal ROO·, jednom stvoren, može izdvajati vodonik iz druge polinezasićene masne kiseline i da propagira proces stvaranja novih radikala.</a:t>
            </a:r>
          </a:p>
          <a:p>
            <a:pPr eaLnBrk="1" hangingPunct="1"/>
            <a:r>
              <a:rPr lang="sl-SI" altLang="en-US" smtClean="0">
                <a:latin typeface="Arial" panose="020B0604020202020204" pitchFamily="34" charset="0"/>
              </a:rPr>
              <a:t>Međutim, radikali mogu reagovati i sa drugim radikalima. U tom slučaju nespareni elektroni svakog radikala stvaraju kovalentne veze. Tako vitamin E ispoljava svoje antioksidativno delovanje, učestvujući u procesu terminacije lipidne peroksidacije : primanjem elektrona od lipidnog radikala, nastaje vitamin E radikal koji u reakciji sa još jednim lipidnim radikalom prekida proces peroksidacije jer nastaju lipid i vitamin E u oksidovanom obliku. </a:t>
            </a:r>
          </a:p>
          <a:p>
            <a:pPr eaLnBrk="1" hangingPunct="1"/>
            <a:r>
              <a:rPr lang="sl-SI" altLang="en-US" smtClean="0">
                <a:latin typeface="Arial" panose="020B0604020202020204" pitchFamily="34" charset="0"/>
              </a:rPr>
              <a:t>Reakcija radikala sa radikalom može imati i drugi tok : kada superoksid anjon radikal </a:t>
            </a:r>
            <a:r>
              <a:rPr lang="sr-Latn-CS" altLang="en-US" smtClean="0">
                <a:latin typeface="Arial" panose="020B0604020202020204" pitchFamily="34" charset="0"/>
              </a:rPr>
              <a:t>( O2· -) reaguje sa radikalom azot oksida ( NO· ) nastaje peroksinitrit anjon ( ONOO- ) koji može da naruši nativnu strukturu proteina i da se dekomponuje u toksična jedinjenja nitrite i nitrate.</a:t>
            </a:r>
          </a:p>
        </p:txBody>
      </p:sp>
    </p:spTree>
    <p:extLst>
      <p:ext uri="{BB962C8B-B14F-4D97-AF65-F5344CB8AC3E}">
        <p14:creationId xmlns:p14="http://schemas.microsoft.com/office/powerpoint/2010/main" val="4134128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E8AF0FB9-1F56-4E2E-A623-9D561579CC3F}" type="slidenum">
              <a:rPr lang="en-US" altLang="en-US">
                <a:latin typeface="Arial" panose="020B0604020202020204" pitchFamily="34" charset="0"/>
              </a:rPr>
              <a:pPr eaLnBrk="1" hangingPunct="1"/>
              <a:t>36</a:t>
            </a:fld>
            <a:endParaRPr lang="en-US" altLang="en-US">
              <a:latin typeface="Arial" panose="020B0604020202020204"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2970455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97EF01F-8FE1-448F-AFD8-8701B13CE06E}" type="slidenum">
              <a:rPr lang="en-US" altLang="en-US">
                <a:latin typeface="Arial" panose="020B0604020202020204" pitchFamily="34" charset="0"/>
              </a:rPr>
              <a:pPr eaLnBrk="1" hangingPunct="1"/>
              <a:t>37</a:t>
            </a:fld>
            <a:endParaRPr lang="en-US" altLang="en-US">
              <a:latin typeface="Arial" panose="020B0604020202020204"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34956482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EAA4D81A-E804-4A7C-9CD0-BB20208ACA69}" type="slidenum">
              <a:rPr lang="en-US" altLang="en-US">
                <a:latin typeface="Arial" panose="020B0604020202020204" pitchFamily="34" charset="0"/>
              </a:rPr>
              <a:pPr eaLnBrk="1" hangingPunct="1"/>
              <a:t>45</a:t>
            </a:fld>
            <a:endParaRPr lang="en-US" altLang="en-US">
              <a:latin typeface="Arial" panose="020B0604020202020204" pitchFamily="34" charset="0"/>
            </a:endParaRPr>
          </a:p>
        </p:txBody>
      </p:sp>
      <p:sp>
        <p:nvSpPr>
          <p:cNvPr id="106499" name="Rectangle 2"/>
          <p:cNvSpPr>
            <a:spLocks noGrp="1" noRot="1" noChangeAspect="1" noChangeArrowheads="1" noTextEdit="1"/>
          </p:cNvSpPr>
          <p:nvPr>
            <p:ph type="sldImg"/>
          </p:nvPr>
        </p:nvSpPr>
        <p:spPr>
          <a:xfrm>
            <a:off x="1125538" y="647700"/>
            <a:ext cx="4572000" cy="3429000"/>
          </a:xfrm>
          <a:ln/>
        </p:spPr>
      </p:sp>
      <p:sp>
        <p:nvSpPr>
          <p:cNvPr id="10650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sr-Latn-CS" altLang="en-US" smtClean="0">
                <a:latin typeface="Arial" panose="020B0604020202020204" pitchFamily="34" charset="0"/>
              </a:rPr>
              <a:t>ANTIOKSIDANTI</a:t>
            </a:r>
          </a:p>
          <a:p>
            <a:pPr marL="228600" indent="-228600" eaLnBrk="1" hangingPunct="1"/>
            <a:r>
              <a:rPr lang="sr-Latn-CS" altLang="en-US" smtClean="0">
                <a:latin typeface="Arial" panose="020B0604020202020204" pitchFamily="34" charset="0"/>
              </a:rPr>
              <a:t>1.	Prvi nivo zaštite - obuhvata antioks sisteme zaštite koji, ukoliko je to moguće, u potpunosti sprečavaju endogeno stvaranje slobodnih radikala. Ovaj nivo zaštite obezbeđuje se prostornom razdvojenošću procesa u kojima se stvaraju slobodni radikali. Kao primer može da posluži: </a:t>
            </a:r>
          </a:p>
          <a:p>
            <a:pPr marL="228600" indent="-228600" eaLnBrk="1" hangingPunct="1">
              <a:buFontTx/>
              <a:buChar char="-"/>
            </a:pPr>
            <a:r>
              <a:rPr lang="sr-Latn-CS" altLang="en-US" b="1" smtClean="0">
                <a:latin typeface="Arial" panose="020B0604020202020204" pitchFamily="34" charset="0"/>
              </a:rPr>
              <a:t>proteini koji vezuju gvožđe</a:t>
            </a:r>
            <a:r>
              <a:rPr lang="sr-Latn-CS" altLang="en-US" smtClean="0">
                <a:latin typeface="Arial" panose="020B0604020202020204" pitchFamily="34" charset="0"/>
              </a:rPr>
              <a:t> ( transferin, laktoferin, feritin i hemosiderin) onemogućavaju ulazak Fe u Fentonovu r-ju.</a:t>
            </a:r>
          </a:p>
          <a:p>
            <a:pPr marL="228600" indent="-228600" eaLnBrk="1" hangingPunct="1"/>
            <a:r>
              <a:rPr lang="sr-Latn-CS" altLang="en-US" smtClean="0">
                <a:latin typeface="Arial" panose="020B0604020202020204" pitchFamily="34" charset="0"/>
              </a:rPr>
              <a:t>Ceruloplazmin koji deluje kao fero-oksidaza oksidacijom Fe olakšava njegovo vezivanje za transferin, a vezujući Cu, kao i albumin, učestvuje u sprečavanju nastanka kiseoničnih radikala.</a:t>
            </a:r>
          </a:p>
          <a:p>
            <a:pPr marL="228600" indent="-228600" eaLnBrk="1" hangingPunct="1"/>
            <a:r>
              <a:rPr lang="sr-Latn-CS" altLang="en-US" smtClean="0">
                <a:latin typeface="Arial" panose="020B0604020202020204" pitchFamily="34" charset="0"/>
              </a:rPr>
              <a:t>2.	Drugi nivo zaštite – </a:t>
            </a:r>
          </a:p>
          <a:p>
            <a:pPr marL="228600" indent="-228600" eaLnBrk="1" hangingPunct="1"/>
            <a:r>
              <a:rPr lang="sr-Latn-CS" altLang="en-US" smtClean="0">
                <a:latin typeface="Arial" panose="020B0604020202020204" pitchFamily="34" charset="0"/>
              </a:rPr>
              <a:t>-</a:t>
            </a:r>
            <a:r>
              <a:rPr lang="sr-Latn-CS" altLang="en-US" b="1" smtClean="0">
                <a:latin typeface="Arial" panose="020B0604020202020204" pitchFamily="34" charset="0"/>
              </a:rPr>
              <a:t> Enzimski</a:t>
            </a:r>
            <a:r>
              <a:rPr lang="sr-Latn-CS" altLang="en-US" smtClean="0">
                <a:latin typeface="Arial" panose="020B0604020202020204" pitchFamily="34" charset="0"/>
              </a:rPr>
              <a:t>: SOD, GPx, CAT, GR, G-S-Transferaza  - su prva linija antioksidativne odbrane</a:t>
            </a:r>
          </a:p>
          <a:p>
            <a:pPr marL="228600" indent="-228600" eaLnBrk="1" hangingPunct="1">
              <a:buFontTx/>
              <a:buChar char="-"/>
            </a:pPr>
            <a:r>
              <a:rPr lang="sr-Latn-CS" altLang="en-US" smtClean="0">
                <a:latin typeface="Arial" panose="020B0604020202020204" pitchFamily="34" charset="0"/>
              </a:rPr>
              <a:t>Neenzimski se prema afinitetu i rastvorljivosti u lipidima  dele na lipo- i hidrosolubilne. Ova osobina određuje mesto njihovog delovanja. </a:t>
            </a:r>
            <a:r>
              <a:rPr lang="sr-Latn-CS" altLang="en-US" b="1" smtClean="0">
                <a:latin typeface="Arial" panose="020B0604020202020204" pitchFamily="34" charset="0"/>
              </a:rPr>
              <a:t>Liposolubilni</a:t>
            </a:r>
            <a:r>
              <a:rPr lang="sr-Latn-CS" altLang="en-US" smtClean="0">
                <a:latin typeface="Arial" panose="020B0604020202020204" pitchFamily="34" charset="0"/>
              </a:rPr>
              <a:t> deluju u lipidnoj fazi ćelijske membrane i membranama subcelularnih organela, kao i unutar serumskih lipoproteina. </a:t>
            </a:r>
            <a:r>
              <a:rPr lang="sr-Latn-CS" altLang="en-US" b="1" smtClean="0">
                <a:latin typeface="Arial" panose="020B0604020202020204" pitchFamily="34" charset="0"/>
              </a:rPr>
              <a:t>Hidrosolubilni</a:t>
            </a:r>
            <a:r>
              <a:rPr lang="sr-Latn-CS" altLang="en-US" smtClean="0">
                <a:latin typeface="Arial" panose="020B0604020202020204" pitchFamily="34" charset="0"/>
              </a:rPr>
              <a:t> deluju u vodenoj fazi, ostvarujući interakciju sa liposolubilnim antioksidantima na graničnoj površini membrana. U ovu veliku grupu neenzimskih antioksidanata spadaju : vitamin E, vitamin C, </a:t>
            </a:r>
            <a:r>
              <a:rPr lang="el-GR" altLang="en-US" smtClean="0">
                <a:latin typeface="Arial" panose="020B0604020202020204" pitchFamily="34" charset="0"/>
                <a:cs typeface="Times New Roman" panose="02020603050405020304" pitchFamily="18" charset="0"/>
              </a:rPr>
              <a:t>β</a:t>
            </a:r>
            <a:r>
              <a:rPr lang="sr-Latn-CS" altLang="en-US" smtClean="0">
                <a:latin typeface="Arial" panose="020B0604020202020204" pitchFamily="34" charset="0"/>
                <a:cs typeface="Times New Roman" panose="02020603050405020304" pitchFamily="18" charset="0"/>
              </a:rPr>
              <a:t>-karoteni, tioli (glutation, metionin, cistein), albumin, bilirubin, mokraćna kiselina, estrogeni, kreatinin, flavonoidi i druga fenolna jedinjenja biljnog porekla. Svi oni imaju različite mehanizme antioksidativnog delovanja.</a:t>
            </a:r>
          </a:p>
          <a:p>
            <a:pPr marL="228600" indent="-228600" eaLnBrk="1" hangingPunct="1"/>
            <a:r>
              <a:rPr lang="sr-Latn-CS" altLang="en-US" smtClean="0">
                <a:latin typeface="Arial" panose="020B0604020202020204" pitchFamily="34" charset="0"/>
                <a:cs typeface="Times New Roman" panose="02020603050405020304" pitchFamily="18" charset="0"/>
              </a:rPr>
              <a:t>3.	Treći nivo zaštite – ostvaruju enzimski antioksidanti koji </a:t>
            </a:r>
            <a:r>
              <a:rPr lang="sr-Latn-CS" altLang="en-US" b="1" smtClean="0">
                <a:latin typeface="Arial" panose="020B0604020202020204" pitchFamily="34" charset="0"/>
                <a:cs typeface="Times New Roman" panose="02020603050405020304" pitchFamily="18" charset="0"/>
              </a:rPr>
              <a:t>učestvuju u reparaciji nastalog oksidativnog oštećenja</a:t>
            </a:r>
            <a:r>
              <a:rPr lang="sr-Latn-CS" altLang="en-US" smtClean="0">
                <a:latin typeface="Arial" panose="020B0604020202020204" pitchFamily="34" charset="0"/>
                <a:cs typeface="Times New Roman" panose="02020603050405020304" pitchFamily="18" charset="0"/>
              </a:rPr>
              <a:t> lipida, proteina, ugljenih hidrata i nukleinskih kiselina. Za reparaciju i delimično ili potpuno remodeliranje oksidisanih supstrata odgovorni su: klasična i fosfolipid-zavisna glutation peroksidaza, fosfolipaza A2, različiti proteolitički enzimi, glikozilaze, endo- i egzonukleaze, DNK-ligaze i DNK-polimeraze.</a:t>
            </a:r>
          </a:p>
          <a:p>
            <a:pPr marL="228600" indent="-228600" eaLnBrk="1" hangingPunct="1"/>
            <a:endParaRPr lang="el-GR" altLang="en-US" smtClean="0">
              <a:latin typeface="Arial" panose="020B0604020202020204" pitchFamily="34" charset="0"/>
              <a:cs typeface="Times New Roman" panose="02020603050405020304" pitchFamily="18" charset="0"/>
            </a:endParaRPr>
          </a:p>
          <a:p>
            <a:pPr marL="228600" indent="-228600" eaLnBrk="1" hangingPunct="1"/>
            <a:endParaRPr lang="sr-Latn-CS" altLang="en-US" smtClean="0">
              <a:latin typeface="Arial" panose="020B0604020202020204" pitchFamily="34" charset="0"/>
            </a:endParaRPr>
          </a:p>
          <a:p>
            <a:pPr marL="228600" indent="-228600" eaLnBrk="1" hangingPunct="1"/>
            <a:endParaRPr lang="sr-Latn-CS" altLang="en-US" smtClean="0">
              <a:latin typeface="Arial" panose="020B0604020202020204" pitchFamily="34" charset="0"/>
            </a:endParaRPr>
          </a:p>
        </p:txBody>
      </p:sp>
    </p:spTree>
    <p:extLst>
      <p:ext uri="{BB962C8B-B14F-4D97-AF65-F5344CB8AC3E}">
        <p14:creationId xmlns:p14="http://schemas.microsoft.com/office/powerpoint/2010/main" val="1969496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55D2F96F-B03C-44D5-8693-6DA5721139F5}" type="slidenum">
              <a:rPr lang="en-US" altLang="en-US">
                <a:latin typeface="Arial" panose="020B0604020202020204" pitchFamily="34" charset="0"/>
              </a:rPr>
              <a:pPr eaLnBrk="1" hangingPunct="1"/>
              <a:t>46</a:t>
            </a:fld>
            <a:endParaRPr lang="en-US" altLang="en-US">
              <a:latin typeface="Arial" panose="020B0604020202020204" pitchFamily="34"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5528527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384AF162-D7A6-4A8C-A8DE-FDCD930AAD8A}" type="slidenum">
              <a:rPr lang="en-US" altLang="en-US">
                <a:latin typeface="Arial" panose="020B0604020202020204" pitchFamily="34" charset="0"/>
              </a:rPr>
              <a:pPr eaLnBrk="1" hangingPunct="1"/>
              <a:t>47</a:t>
            </a:fld>
            <a:endParaRPr lang="en-US" altLang="en-US">
              <a:latin typeface="Arial" panose="020B0604020202020204" pitchFamily="34"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114387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AB2C0721-67FE-4E11-9399-B07205C742EB}" type="slidenum">
              <a:rPr lang="en-US" altLang="en-US">
                <a:latin typeface="Arial" panose="020B0604020202020204" pitchFamily="34" charset="0"/>
              </a:rPr>
              <a:pPr eaLnBrk="1" hangingPunct="1"/>
              <a:t>48</a:t>
            </a:fld>
            <a:endParaRPr lang="en-US" altLang="en-US">
              <a:latin typeface="Arial" panose="020B0604020202020204" pitchFamily="34"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2011868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C41E09CF-67C4-48F9-81E9-D6E398DCA543}" type="slidenum">
              <a:rPr lang="en-US" altLang="en-US">
                <a:latin typeface="Arial" panose="020B0604020202020204" pitchFamily="34" charset="0"/>
              </a:rPr>
              <a:pPr eaLnBrk="1" hangingPunct="1"/>
              <a:t>49</a:t>
            </a:fld>
            <a:endParaRPr lang="en-US" altLang="en-US">
              <a:latin typeface="Arial" panose="020B0604020202020204"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4493365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F547CA07-2393-4BC8-ABCA-B36D32E1A3DB}" type="slidenum">
              <a:rPr lang="en-US" altLang="en-US">
                <a:latin typeface="Arial" panose="020B0604020202020204" pitchFamily="34" charset="0"/>
              </a:rPr>
              <a:pPr eaLnBrk="1" hangingPunct="1"/>
              <a:t>50</a:t>
            </a:fld>
            <a:endParaRPr lang="en-US" altLang="en-US">
              <a:latin typeface="Arial" panose="020B0604020202020204" pitchFamily="34"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982490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95A5E64-985A-454E-99B2-881AE77CC43F}" type="slidenum">
              <a:rPr lang="en-US" altLang="en-US">
                <a:latin typeface="Arial" panose="020B0604020202020204" pitchFamily="34" charset="0"/>
              </a:rPr>
              <a:pPr eaLnBrk="1" hangingPunct="1"/>
              <a:t>51</a:t>
            </a:fld>
            <a:endParaRPr lang="en-US" altLang="en-US">
              <a:latin typeface="Arial" panose="020B0604020202020204"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845511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55A0655-8289-4F35-896A-16BEA8FCD0CF}" type="slidenum">
              <a:rPr lang="en-US" altLang="en-US">
                <a:latin typeface="Arial" panose="020B0604020202020204" pitchFamily="34" charset="0"/>
              </a:rPr>
              <a:pPr eaLnBrk="1" hangingPunct="1"/>
              <a:t>8</a:t>
            </a:fld>
            <a:endParaRPr lang="en-US" altLang="en-US">
              <a:latin typeface="Arial" panose="020B0604020202020204"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sr-Latn-CS" altLang="en-US" smtClean="0">
                <a:latin typeface="Arial" panose="020B0604020202020204" pitchFamily="34" charset="0"/>
              </a:rPr>
              <a:t>Kiseonični  slobodni radikali (KSR) su međuprodukti nepotpune redukcije kiseonika u ćeliji. Molekularni kiseonik ( O</a:t>
            </a:r>
            <a:r>
              <a:rPr lang="sr-Latn-CS" altLang="en-US" baseline="-25000" smtClean="0">
                <a:latin typeface="Arial" panose="020B0604020202020204" pitchFamily="34" charset="0"/>
              </a:rPr>
              <a:t>2</a:t>
            </a:r>
            <a:r>
              <a:rPr lang="sr-Latn-CS" altLang="en-US" smtClean="0">
                <a:latin typeface="Arial" panose="020B0604020202020204" pitchFamily="34" charset="0"/>
              </a:rPr>
              <a:t> )  kao obavezni činilac aerobnog metabolizma, u tkivima sisara služi kao </a:t>
            </a:r>
            <a:r>
              <a:rPr lang="sr-Latn-CS" altLang="en-US" b="1" smtClean="0">
                <a:latin typeface="Arial" panose="020B0604020202020204" pitchFamily="34" charset="0"/>
              </a:rPr>
              <a:t>poslednji akceptor elektrona u oksidativnim procesima</a:t>
            </a:r>
            <a:r>
              <a:rPr lang="sr-Latn-CS" altLang="en-US" smtClean="0">
                <a:latin typeface="Arial" panose="020B0604020202020204" pitchFamily="34" charset="0"/>
              </a:rPr>
              <a:t>. U procesu tkivnog disanja, na respiratornom lancu, </a:t>
            </a:r>
            <a:r>
              <a:rPr lang="sr-Latn-CS" altLang="en-US" b="1" smtClean="0">
                <a:latin typeface="Arial" panose="020B0604020202020204" pitchFamily="34" charset="0"/>
              </a:rPr>
              <a:t>molekularni kiseonik</a:t>
            </a:r>
            <a:r>
              <a:rPr lang="sr-Latn-CS" altLang="en-US" smtClean="0">
                <a:latin typeface="Arial" panose="020B0604020202020204" pitchFamily="34" charset="0"/>
              </a:rPr>
              <a:t> se potpuno </a:t>
            </a:r>
            <a:r>
              <a:rPr lang="sr-Latn-CS" altLang="en-US" b="1" smtClean="0">
                <a:latin typeface="Arial" panose="020B0604020202020204" pitchFamily="34" charset="0"/>
              </a:rPr>
              <a:t>redukuje do vode</a:t>
            </a:r>
            <a:r>
              <a:rPr lang="sr-Latn-CS" altLang="en-US" smtClean="0">
                <a:latin typeface="Arial" panose="020B0604020202020204" pitchFamily="34" charset="0"/>
              </a:rPr>
              <a:t>, sukcesivnim primanjem </a:t>
            </a:r>
            <a:r>
              <a:rPr lang="sr-Latn-CS" altLang="en-US" b="1" smtClean="0">
                <a:latin typeface="Arial" panose="020B0604020202020204" pitchFamily="34" charset="0"/>
              </a:rPr>
              <a:t>četiri elektrona</a:t>
            </a:r>
            <a:r>
              <a:rPr lang="sr-Latn-CS" altLang="en-US" smtClean="0">
                <a:latin typeface="Arial" panose="020B0604020202020204" pitchFamily="34" charset="0"/>
              </a:rPr>
              <a:t>. Time se, u </a:t>
            </a:r>
            <a:r>
              <a:rPr lang="sr-Latn-CS" altLang="en-US" b="1" smtClean="0">
                <a:latin typeface="Arial" panose="020B0604020202020204" pitchFamily="34" charset="0"/>
              </a:rPr>
              <a:t>procesu oksidativne fosforilacije</a:t>
            </a:r>
            <a:r>
              <a:rPr lang="sr-Latn-CS" altLang="en-US" smtClean="0">
                <a:latin typeface="Arial" panose="020B0604020202020204" pitchFamily="34" charset="0"/>
              </a:rPr>
              <a:t>, obezbeđuje energija neophodna za funkcionisanje ćelije. </a:t>
            </a:r>
          </a:p>
          <a:p>
            <a:pPr eaLnBrk="1" hangingPunct="1">
              <a:lnSpc>
                <a:spcPct val="90000"/>
              </a:lnSpc>
            </a:pPr>
            <a:r>
              <a:rPr lang="sr-Latn-CS" altLang="en-US" smtClean="0">
                <a:latin typeface="Arial" panose="020B0604020202020204" pitchFamily="34" charset="0"/>
              </a:rPr>
              <a:t>Dnevno se za normalno funkcionisanje organizma potroši 250 g kiseonika, a od toga se 2 do 5% u normalnim uslovima prevede u </a:t>
            </a:r>
            <a:r>
              <a:rPr lang="sr-Latn-CS" altLang="en-US" b="1" smtClean="0">
                <a:latin typeface="Arial" panose="020B0604020202020204" pitchFamily="34" charset="0"/>
              </a:rPr>
              <a:t>superoksid anjon radikal</a:t>
            </a:r>
            <a:r>
              <a:rPr lang="sr-Latn-CS" altLang="en-US" smtClean="0">
                <a:latin typeface="Arial" panose="020B0604020202020204" pitchFamily="34" charset="0"/>
              </a:rPr>
              <a:t>. Bez obzira što reaktivne kiseonič</a:t>
            </a:r>
            <a:r>
              <a:rPr lang="en-US" altLang="en-US" smtClean="0">
                <a:latin typeface="Arial" panose="020B0604020202020204" pitchFamily="34" charset="0"/>
              </a:rPr>
              <a:t>k</a:t>
            </a:r>
            <a:r>
              <a:rPr lang="sr-Latn-CS" altLang="en-US" smtClean="0">
                <a:latin typeface="Arial" panose="020B0604020202020204" pitchFamily="34" charset="0"/>
              </a:rPr>
              <a:t>e vrste mogu imati </a:t>
            </a:r>
            <a:r>
              <a:rPr lang="sr-Latn-CS" altLang="en-US" b="1" smtClean="0">
                <a:latin typeface="Arial" panose="020B0604020202020204" pitchFamily="34" charset="0"/>
              </a:rPr>
              <a:t>razorne efekte</a:t>
            </a:r>
            <a:r>
              <a:rPr lang="sr-Latn-CS" altLang="en-US" smtClean="0">
                <a:latin typeface="Arial" panose="020B0604020202020204" pitchFamily="34" charset="0"/>
              </a:rPr>
              <a:t> u ćelijama, treba imati na umu da su aktivirani metaboliti kiseonika i slobodni radikali neophodni u </a:t>
            </a:r>
            <a:r>
              <a:rPr lang="sr-Latn-CS" altLang="en-US" b="1" smtClean="0">
                <a:latin typeface="Arial" panose="020B0604020202020204" pitchFamily="34" charset="0"/>
              </a:rPr>
              <a:t>normalnom funkcionisanju</a:t>
            </a:r>
            <a:r>
              <a:rPr lang="sr-Latn-CS" altLang="en-US" smtClean="0">
                <a:latin typeface="Arial" panose="020B0604020202020204" pitchFamily="34" charset="0"/>
              </a:rPr>
              <a:t> (na pr. kao signalni molekuli).</a:t>
            </a:r>
          </a:p>
          <a:p>
            <a:pPr eaLnBrk="1" hangingPunct="1">
              <a:lnSpc>
                <a:spcPct val="90000"/>
              </a:lnSpc>
            </a:pPr>
            <a:r>
              <a:rPr lang="sr-Latn-CS" altLang="en-US" smtClean="0">
                <a:latin typeface="Arial" panose="020B0604020202020204" pitchFamily="34" charset="0"/>
              </a:rPr>
              <a:t>U reakcijama sa </a:t>
            </a:r>
            <a:r>
              <a:rPr lang="sr-Latn-CS" altLang="en-US" b="1" smtClean="0">
                <a:latin typeface="Arial" panose="020B0604020202020204" pitchFamily="34" charset="0"/>
              </a:rPr>
              <a:t>neradikalima,</a:t>
            </a:r>
            <a:r>
              <a:rPr lang="sr-Latn-CS" altLang="en-US" smtClean="0">
                <a:latin typeface="Arial" panose="020B0604020202020204" pitchFamily="34" charset="0"/>
              </a:rPr>
              <a:t> molekul kiseonika prima elektrone i popunjavaju se  prazna mesta u  orbitalama, pri čemu mora da se izvrši inverzija spina primljenih elektrona, što zahteva određeno vreme i dodatnu energiju.  Da bi molekulski kiseonik ( O</a:t>
            </a:r>
            <a:r>
              <a:rPr lang="sr-Latn-CS" altLang="en-US" baseline="-25000" smtClean="0">
                <a:latin typeface="Arial" panose="020B0604020202020204" pitchFamily="34" charset="0"/>
              </a:rPr>
              <a:t>2 </a:t>
            </a:r>
            <a:r>
              <a:rPr lang="sr-Latn-CS" altLang="en-US" smtClean="0">
                <a:latin typeface="Arial" panose="020B0604020202020204" pitchFamily="34" charset="0"/>
              </a:rPr>
              <a:t>) primio par elektrona sa supstrata, jednom od elektrona kiseonika ili jednom od elektrona iz dolazećeg para elektrona sa supstrata treba da se invertuje spin. Proces se odigrava u nekoliko koraka i svi oni imaju visoku energiju aktivacije, te se može reći da za inverziju spina elektrona postoji velika termodinamska barijera. Postojanje ove barijere usporava direktnu oksidaciju –C-H veza u organskim molekulima i sprečava spontano sagorevanje. </a:t>
            </a:r>
          </a:p>
        </p:txBody>
      </p:sp>
    </p:spTree>
    <p:extLst>
      <p:ext uri="{BB962C8B-B14F-4D97-AF65-F5344CB8AC3E}">
        <p14:creationId xmlns:p14="http://schemas.microsoft.com/office/powerpoint/2010/main" val="23478464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6C3B37E5-5517-4DE6-8C62-08B2AE0EB56B}" type="slidenum">
              <a:rPr lang="en-US" altLang="en-US">
                <a:latin typeface="Arial" panose="020B0604020202020204" pitchFamily="34" charset="0"/>
              </a:rPr>
              <a:pPr eaLnBrk="1" hangingPunct="1"/>
              <a:t>52</a:t>
            </a:fld>
            <a:endParaRPr lang="en-US" altLang="en-US">
              <a:latin typeface="Arial" panose="020B0604020202020204" pitchFamily="34"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4530353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F84459C-9358-4734-A710-BD6963431F90}" type="slidenum">
              <a:rPr lang="en-US" altLang="en-US">
                <a:latin typeface="Arial" panose="020B0604020202020204" pitchFamily="34" charset="0"/>
              </a:rPr>
              <a:pPr eaLnBrk="1" hangingPunct="1"/>
              <a:t>53</a:t>
            </a:fld>
            <a:endParaRPr lang="en-US" altLang="en-US">
              <a:latin typeface="Arial" panose="020B0604020202020204"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8422198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2BC75B04-1E6A-4354-8A07-9A2BFCB6C769}" type="slidenum">
              <a:rPr lang="en-US" altLang="en-US">
                <a:latin typeface="Arial" panose="020B0604020202020204" pitchFamily="34" charset="0"/>
              </a:rPr>
              <a:pPr eaLnBrk="1" hangingPunct="1"/>
              <a:t>54</a:t>
            </a:fld>
            <a:endParaRPr lang="en-US" altLang="en-US">
              <a:latin typeface="Arial" panose="020B0604020202020204" pitchFamily="34"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9977714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FDDE0A3F-B913-4F1C-A55A-70A2E15FA5C1}" type="slidenum">
              <a:rPr lang="en-US" altLang="en-US">
                <a:latin typeface="Arial" panose="020B0604020202020204" pitchFamily="34" charset="0"/>
              </a:rPr>
              <a:pPr eaLnBrk="1" hangingPunct="1"/>
              <a:t>55</a:t>
            </a:fld>
            <a:endParaRPr lang="en-US" altLang="en-US">
              <a:latin typeface="Arial" panose="020B0604020202020204" pitchFamily="34"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1501751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E33AE51-F947-4155-BE91-96B652FD66E6}" type="slidenum">
              <a:rPr lang="en-US" altLang="en-US">
                <a:latin typeface="Arial" panose="020B0604020202020204" pitchFamily="34" charset="0"/>
              </a:rPr>
              <a:pPr eaLnBrk="1" hangingPunct="1"/>
              <a:t>56</a:t>
            </a:fld>
            <a:endParaRPr lang="en-US" altLang="en-US">
              <a:latin typeface="Arial" panose="020B0604020202020204" pitchFamily="34"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0254580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9EB7FFFF-073F-4684-953F-CFD80A68DA58}" type="slidenum">
              <a:rPr lang="en-US" altLang="en-US">
                <a:latin typeface="Arial" panose="020B0604020202020204" pitchFamily="34" charset="0"/>
              </a:rPr>
              <a:pPr eaLnBrk="1" hangingPunct="1"/>
              <a:t>57</a:t>
            </a:fld>
            <a:endParaRPr lang="en-US" altLang="en-US">
              <a:latin typeface="Arial" panose="020B060402020202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6318441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9653520D-B85D-4F19-89DC-D2A42C649551}" type="slidenum">
              <a:rPr lang="en-US" altLang="en-US">
                <a:latin typeface="Arial" panose="020B0604020202020204" pitchFamily="34" charset="0"/>
              </a:rPr>
              <a:pPr eaLnBrk="1" hangingPunct="1"/>
              <a:t>58</a:t>
            </a:fld>
            <a:endParaRPr lang="en-US" altLang="en-US">
              <a:latin typeface="Arial" panose="020B0604020202020204" pitchFamily="34"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583510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9D2BE74F-786A-42C5-AED4-8D4F7FE69580}" type="slidenum">
              <a:rPr lang="en-US" altLang="en-US">
                <a:latin typeface="Arial" panose="020B0604020202020204" pitchFamily="34" charset="0"/>
              </a:rPr>
              <a:pPr eaLnBrk="1" hangingPunct="1"/>
              <a:t>59</a:t>
            </a:fld>
            <a:endParaRPr lang="en-US" altLang="en-US">
              <a:latin typeface="Arial" panose="020B0604020202020204" pitchFamily="34" charset="0"/>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2915102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E3F5460A-95C0-49FC-A8AF-B40C3699856F}" type="slidenum">
              <a:rPr lang="en-US" altLang="en-US">
                <a:latin typeface="Arial" panose="020B0604020202020204" pitchFamily="34" charset="0"/>
              </a:rPr>
              <a:pPr eaLnBrk="1" hangingPunct="1"/>
              <a:t>60</a:t>
            </a:fld>
            <a:endParaRPr lang="en-US" altLang="en-US">
              <a:latin typeface="Arial" panose="020B0604020202020204" pitchFamily="34" charset="0"/>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24010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7DC97BBB-C844-43FA-9496-FDA474452BA5}" type="slidenum">
              <a:rPr lang="en-US" altLang="en-US">
                <a:latin typeface="Arial" panose="020B0604020202020204" pitchFamily="34" charset="0"/>
              </a:rPr>
              <a:pPr eaLnBrk="1" hangingPunct="1"/>
              <a:t>61</a:t>
            </a:fld>
            <a:endParaRPr lang="en-US" altLang="en-US">
              <a:latin typeface="Arial" panose="020B0604020202020204" pitchFamily="34"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703178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9E34284B-A81B-43C8-92C6-158BE8A6E899}" type="slidenum">
              <a:rPr lang="en-US" altLang="en-US">
                <a:latin typeface="Arial" panose="020B0604020202020204" pitchFamily="34" charset="0"/>
              </a:rPr>
              <a:pPr eaLnBrk="1" hangingPunct="1"/>
              <a:t>10</a:t>
            </a:fld>
            <a:endParaRPr lang="en-US" altLang="en-US">
              <a:latin typeface="Arial" panose="020B0604020202020204"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xfrm>
            <a:off x="457200" y="4343400"/>
            <a:ext cx="64008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r-Latn-CS" altLang="en-US" smtClean="0">
                <a:latin typeface="Arial" panose="020B0604020202020204" pitchFamily="34" charset="0"/>
              </a:rPr>
              <a:t>U reakcijama nepotpune redukcije kiseonika formiraju se intermedijerne forme kiseonika tj. kiseonički slobodni radikali ( KSR ) : </a:t>
            </a:r>
          </a:p>
          <a:p>
            <a:pPr eaLnBrk="1" hangingPunct="1"/>
            <a:r>
              <a:rPr lang="sr-Latn-CS" altLang="en-US" smtClean="0">
                <a:latin typeface="Arial" panose="020B0604020202020204" pitchFamily="34" charset="0"/>
              </a:rPr>
              <a:t>	superoksid anjon radikal </a:t>
            </a:r>
          </a:p>
          <a:p>
            <a:pPr eaLnBrk="1" hangingPunct="1"/>
            <a:r>
              <a:rPr lang="sr-Latn-CS" altLang="en-US" smtClean="0">
                <a:latin typeface="Arial" panose="020B0604020202020204" pitchFamily="34" charset="0"/>
              </a:rPr>
              <a:t>	vodonik-peroksid</a:t>
            </a:r>
          </a:p>
          <a:p>
            <a:pPr eaLnBrk="1" hangingPunct="1"/>
            <a:r>
              <a:rPr lang="sr-Latn-CS" altLang="en-US" smtClean="0">
                <a:latin typeface="Arial" panose="020B0604020202020204" pitchFamily="34" charset="0"/>
              </a:rPr>
              <a:t>	hidroksilni radikal</a:t>
            </a:r>
          </a:p>
          <a:p>
            <a:pPr eaLnBrk="1" hangingPunct="1"/>
            <a:r>
              <a:rPr lang="sr-Latn-CS" altLang="en-US" smtClean="0">
                <a:latin typeface="Arial" panose="020B0604020202020204" pitchFamily="34" charset="0"/>
              </a:rPr>
              <a:t>	"singletni" kiseonik .</a:t>
            </a:r>
          </a:p>
          <a:p>
            <a:pPr eaLnBrk="1" hangingPunct="1"/>
            <a:r>
              <a:rPr lang="sr-Latn-CS" altLang="en-US" b="1" i="1" smtClean="0">
                <a:latin typeface="Arial" panose="020B0604020202020204" pitchFamily="34" charset="0"/>
              </a:rPr>
              <a:t>"Singletni" kiseonik</a:t>
            </a:r>
            <a:r>
              <a:rPr lang="en-US" altLang="en-US" i="1" smtClean="0">
                <a:latin typeface="Arial" panose="020B0604020202020204" pitchFamily="34" charset="0"/>
              </a:rPr>
              <a:t> – </a:t>
            </a:r>
            <a:r>
              <a:rPr lang="sr-Latn-CS" altLang="en-US" b="1" smtClean="0">
                <a:latin typeface="Arial" panose="020B0604020202020204" pitchFamily="34" charset="0"/>
              </a:rPr>
              <a:t>nema nesparenih elektrona</a:t>
            </a:r>
            <a:r>
              <a:rPr lang="sr-Latn-CS" altLang="en-US" smtClean="0">
                <a:latin typeface="Arial" panose="020B0604020202020204" pitchFamily="34" charset="0"/>
              </a:rPr>
              <a:t> i nije pravi slobodni radikal.</a:t>
            </a:r>
            <a:r>
              <a:rPr lang="en-US" altLang="en-US" i="1" smtClean="0">
                <a:latin typeface="Arial" panose="020B0604020202020204" pitchFamily="34" charset="0"/>
              </a:rPr>
              <a:t> </a:t>
            </a:r>
            <a:r>
              <a:rPr lang="sr-Latn-CS" altLang="en-US" smtClean="0">
                <a:latin typeface="Arial" panose="020B0604020202020204" pitchFamily="34" charset="0"/>
              </a:rPr>
              <a:t> Nastaje </a:t>
            </a:r>
            <a:r>
              <a:rPr lang="sr-Latn-CS" altLang="en-US" b="1" smtClean="0">
                <a:latin typeface="Arial" panose="020B0604020202020204" pitchFamily="34" charset="0"/>
              </a:rPr>
              <a:t>dovođenjem dodatne energije</a:t>
            </a:r>
            <a:r>
              <a:rPr lang="sr-Latn-CS" altLang="en-US" smtClean="0">
                <a:latin typeface="Arial" panose="020B0604020202020204" pitchFamily="34" charset="0"/>
              </a:rPr>
              <a:t> molekularnom kiseoniku (može da nastane pri </a:t>
            </a:r>
            <a:r>
              <a:rPr lang="sr-Latn-CS" altLang="en-US" b="1" smtClean="0">
                <a:latin typeface="Arial" panose="020B0604020202020204" pitchFamily="34" charset="0"/>
              </a:rPr>
              <a:t>osvetljivanju bioloških pigmenata – flavina, porfirina, retinola</a:t>
            </a:r>
            <a:r>
              <a:rPr lang="sr-Latn-CS" altLang="en-US" smtClean="0">
                <a:latin typeface="Arial" panose="020B0604020202020204" pitchFamily="34" charset="0"/>
              </a:rPr>
              <a:t>) i zbog toga je znatno reaktivniji od molekulske forme.</a:t>
            </a:r>
          </a:p>
          <a:p>
            <a:pPr eaLnBrk="1" hangingPunct="1"/>
            <a:r>
              <a:rPr lang="sr-Latn-CS" altLang="en-US" smtClean="0">
                <a:latin typeface="Arial" panose="020B0604020202020204" pitchFamily="34" charset="0"/>
              </a:rPr>
              <a:t> Energija zračenja ”podiže” jedan elektron iz para sa nižeg energetskog nivoa na viši bez promene spina elektrona pri čemu se stvaraju dve nepopunjene orbitale, svaka sa nesparenim elektronom i tako nastaje singlet stanje. Orbitala sa višom energijom će “držati” ekscitirani elektron slabije nego orbitala sa nižom energijom (jer je elektron na većoj udaljenosti od pozitivnog jezgra) i zbog toga je on podložniji uklanjanju dejstvom oksidišućih agenasa. S druge strane, orbitala sa nižom energijom, da bi se postiglo stabilnije stanje, teži da primi elektron tj. molekul je podložniji redukciji transferom elektrona u tu orbitalu. Zbog toga energija zračenja može učiniti molekul reaktivnijim, da lakše otpušta, ali i da lakše prima elektrone. </a:t>
            </a:r>
          </a:p>
          <a:p>
            <a:pPr eaLnBrk="1" hangingPunct="1"/>
            <a:r>
              <a:rPr lang="sr-Latn-CS" altLang="en-US" smtClean="0">
                <a:latin typeface="Arial" panose="020B0604020202020204" pitchFamily="34" charset="0"/>
              </a:rPr>
              <a:t>Singletni kiseonik je izrazito elektrofilan molekul. Postoji u dve forme : </a:t>
            </a:r>
            <a:r>
              <a:rPr lang="sr-Latn-CS" altLang="en-US" b="1" smtClean="0">
                <a:latin typeface="Arial" panose="020B0604020202020204" pitchFamily="34" charset="0"/>
              </a:rPr>
              <a:t>sigma Σ</a:t>
            </a:r>
            <a:r>
              <a:rPr lang="sr-Latn-CS" altLang="en-US" smtClean="0">
                <a:latin typeface="Arial" panose="020B0604020202020204" pitchFamily="34" charset="0"/>
              </a:rPr>
              <a:t> i </a:t>
            </a:r>
            <a:r>
              <a:rPr lang="sr-Latn-CS" altLang="en-US" b="1" smtClean="0">
                <a:latin typeface="Arial" panose="020B0604020202020204" pitchFamily="34" charset="0"/>
              </a:rPr>
              <a:t>delta Δ</a:t>
            </a:r>
            <a:r>
              <a:rPr lang="sr-Latn-CS" altLang="en-US" smtClean="0">
                <a:latin typeface="Arial" panose="020B0604020202020204" pitchFamily="34" charset="0"/>
              </a:rPr>
              <a:t> formi.</a:t>
            </a:r>
          </a:p>
          <a:p>
            <a:pPr eaLnBrk="1" hangingPunct="1"/>
            <a:r>
              <a:rPr lang="sr-Latn-CS" altLang="en-US" smtClean="0">
                <a:latin typeface="Arial" panose="020B0604020202020204" pitchFamily="34" charset="0"/>
              </a:rPr>
              <a:t> Sigma oblik singletnog kiseonika ima dva nesparena elektrona, antiparalelnih spinova u dve različite orbitale. Ova forma je manje stabilna i ima kraći poluživot od delta oblika. Sigma singletni kiseonik se obično transformiše u delta formu pre nego što uspe da reaguje sa bilo kojim molekulom.</a:t>
            </a:r>
          </a:p>
          <a:p>
            <a:pPr eaLnBrk="1" hangingPunct="1"/>
            <a:r>
              <a:rPr lang="sr-Latn-CS" altLang="en-US" b="1" smtClean="0">
                <a:latin typeface="Arial" panose="020B0604020202020204" pitchFamily="34" charset="0"/>
              </a:rPr>
              <a:t>Delta oblik</a:t>
            </a:r>
            <a:r>
              <a:rPr lang="sr-Latn-CS" altLang="en-US" smtClean="0">
                <a:latin typeface="Arial" panose="020B0604020202020204" pitchFamily="34" charset="0"/>
              </a:rPr>
              <a:t> singletnog kiseonika ima dva elektrona antiparalelnih spinova u istoj orbitali, pri čemu je jedna orbitala potpuno nepopunjena elektronima, što ovu formu čini reaktivnijom u odnosu na sigma formu. Iako ovaj oblik kiseonika nije pravi radikal, on poseduje visok oksidacioni potencijal što mu omogućava učestvovanje ( tj. da započne) u procesu inicijacije lipidne peroksidacije.</a:t>
            </a:r>
          </a:p>
          <a:p>
            <a:pPr eaLnBrk="1" hangingPunct="1"/>
            <a:r>
              <a:rPr lang="sr-Latn-CS" altLang="en-US" smtClean="0">
                <a:latin typeface="Arial" panose="020B0604020202020204" pitchFamily="34" charset="0"/>
              </a:rPr>
              <a:t>((Energija koju nosi svetlost talasne dužine oko 400 nm dovoljna je da pobudi elektrone tj. da ih podigne na viši energetski nivo. ( Upravo zbog ovoga se svetlost plave boje tj. talasne dužine oko 400 nm koristi u operacionim salama i u pedijatriskim inkubatorima čime se postiže, između ostalog, antimikrobno delovanje kiseonika. ))</a:t>
            </a:r>
          </a:p>
        </p:txBody>
      </p:sp>
    </p:spTree>
    <p:extLst>
      <p:ext uri="{BB962C8B-B14F-4D97-AF65-F5344CB8AC3E}">
        <p14:creationId xmlns:p14="http://schemas.microsoft.com/office/powerpoint/2010/main" val="15278507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6C9DD085-0FCF-4A9E-A6F1-7A994BC8D8C3}" type="slidenum">
              <a:rPr lang="en-US" altLang="en-US">
                <a:latin typeface="Arial" panose="020B0604020202020204" pitchFamily="34" charset="0"/>
              </a:rPr>
              <a:pPr eaLnBrk="1" hangingPunct="1"/>
              <a:t>62</a:t>
            </a:fld>
            <a:endParaRPr lang="en-US" altLang="en-US">
              <a:latin typeface="Arial" panose="020B0604020202020204"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0715433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24F6380D-784A-44E6-B149-547CB3CC9561}" type="slidenum">
              <a:rPr lang="en-US" altLang="en-US">
                <a:latin typeface="Arial" panose="020B0604020202020204" pitchFamily="34" charset="0"/>
              </a:rPr>
              <a:pPr eaLnBrk="1" hangingPunct="1"/>
              <a:t>63</a:t>
            </a:fld>
            <a:endParaRPr lang="en-US" altLang="en-US">
              <a:latin typeface="Arial" panose="020B0604020202020204" pitchFamily="34"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8044870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AB5AA810-BDFB-49E5-96D1-3E52E7B37FC1}" type="slidenum">
              <a:rPr lang="en-US" altLang="en-US">
                <a:latin typeface="Arial" panose="020B0604020202020204" pitchFamily="34" charset="0"/>
              </a:rPr>
              <a:pPr eaLnBrk="1" hangingPunct="1"/>
              <a:t>64</a:t>
            </a:fld>
            <a:endParaRPr lang="en-US" altLang="en-US">
              <a:latin typeface="Arial" panose="020B0604020202020204" pitchFamily="34"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887761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670E2A21-33CA-4F04-B310-05CF564B7C11}" type="slidenum">
              <a:rPr lang="en-US" altLang="en-US">
                <a:latin typeface="Arial" panose="020B0604020202020204" pitchFamily="34" charset="0"/>
              </a:rPr>
              <a:pPr eaLnBrk="1" hangingPunct="1"/>
              <a:t>65</a:t>
            </a:fld>
            <a:endParaRPr lang="en-US" altLang="en-US">
              <a:latin typeface="Arial" panose="020B0604020202020204"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018866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36BB51B-F191-46DA-8855-94A672E88EB7}" type="slidenum">
              <a:rPr lang="en-US" altLang="en-US">
                <a:latin typeface="Arial" panose="020B0604020202020204" pitchFamily="34" charset="0"/>
              </a:rPr>
              <a:pPr eaLnBrk="1" hangingPunct="1"/>
              <a:t>66</a:t>
            </a:fld>
            <a:endParaRPr lang="en-US" altLang="en-US">
              <a:latin typeface="Arial" panose="020B0604020202020204" pitchFamily="34"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8817781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026D6E0C-BF9C-4223-9E83-6A48FABC4677}" type="slidenum">
              <a:rPr lang="en-US" altLang="en-US">
                <a:latin typeface="Arial" panose="020B0604020202020204" pitchFamily="34" charset="0"/>
              </a:rPr>
              <a:pPr eaLnBrk="1" hangingPunct="1"/>
              <a:t>67</a:t>
            </a:fld>
            <a:endParaRPr lang="en-US" altLang="en-US">
              <a:latin typeface="Arial" panose="020B0604020202020204" pitchFamily="34"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92289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51FC2955-6AF0-47FC-A398-86AEA58D10A1}" type="slidenum">
              <a:rPr lang="en-US" altLang="en-US">
                <a:latin typeface="Arial" panose="020B0604020202020204" pitchFamily="34" charset="0"/>
              </a:rPr>
              <a:pPr eaLnBrk="1" hangingPunct="1"/>
              <a:t>11</a:t>
            </a:fld>
            <a:endParaRPr lang="en-US" altLang="en-US">
              <a:latin typeface="Arial" panose="020B0604020202020204" pitchFamily="34"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294433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D78E1677-74F1-4C27-B7CA-B5CE11F3738F}" type="slidenum">
              <a:rPr lang="en-US" altLang="en-US">
                <a:latin typeface="Arial" panose="020B0604020202020204" pitchFamily="34" charset="0"/>
              </a:rPr>
              <a:pPr eaLnBrk="1" hangingPunct="1"/>
              <a:t>12</a:t>
            </a:fld>
            <a:endParaRPr lang="en-US" altLang="en-US">
              <a:latin typeface="Arial" panose="020B0604020202020204"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328713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162B0899-306D-4EDA-AD52-D995E4F4C4CE}" type="slidenum">
              <a:rPr lang="en-US" altLang="en-US">
                <a:latin typeface="Arial" panose="020B0604020202020204" pitchFamily="34" charset="0"/>
              </a:rPr>
              <a:pPr eaLnBrk="1" hangingPunct="1"/>
              <a:t>13</a:t>
            </a:fld>
            <a:endParaRPr lang="en-US" altLang="en-US">
              <a:latin typeface="Arial" panose="020B0604020202020204"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l-SI" altLang="en-US" b="1" i="1" smtClean="0">
                <a:latin typeface="Arial" panose="020B0604020202020204" pitchFamily="34" charset="0"/>
              </a:rPr>
              <a:t>Superoksid anjon </a:t>
            </a:r>
            <a:r>
              <a:rPr lang="sl-SI" altLang="en-US" smtClean="0">
                <a:latin typeface="Arial" panose="020B0604020202020204" pitchFamily="34" charset="0"/>
              </a:rPr>
              <a:t>ili hidroperoksidni radikal ( HO</a:t>
            </a:r>
            <a:r>
              <a:rPr lang="sl-SI" altLang="en-US" baseline="-25000" smtClean="0">
                <a:latin typeface="Arial" panose="020B0604020202020204" pitchFamily="34" charset="0"/>
              </a:rPr>
              <a:t>2</a:t>
            </a:r>
            <a:r>
              <a:rPr lang="en-US" altLang="en-US" baseline="30000" smtClean="0">
                <a:latin typeface="Arial" panose="020B0604020202020204" pitchFamily="34" charset="0"/>
                <a:cs typeface="Times New Roman" panose="02020603050405020304" pitchFamily="18" charset="0"/>
              </a:rPr>
              <a:t>·</a:t>
            </a:r>
            <a:r>
              <a:rPr lang="sl-SI" altLang="en-US" baseline="30000" smtClean="0">
                <a:latin typeface="Arial" panose="020B0604020202020204" pitchFamily="34" charset="0"/>
              </a:rPr>
              <a:t> </a:t>
            </a:r>
            <a:r>
              <a:rPr lang="sl-SI" altLang="en-US" smtClean="0">
                <a:latin typeface="Arial" panose="020B0604020202020204" pitchFamily="34" charset="0"/>
              </a:rPr>
              <a:t>) u svojoj protonizovanoj formi nastaje u toku biološke oksidacije, enzimski ili spontano kada molekulski kiseonik primi jedan elektron od oksidujućeg agensa. U ćelijama superoksid anjon se stvara jednoelektronskom redukcijom kiseonika u mitohondrijama, peroksizomima i EPR ili jednoelektronskom oksidacijom vodonik peroksida. Superoksid može da nastane i u brojnim enzimskim reakcijama uz učešće enzima kao što su ksantin-oksidaza, aldehid-oksidaza, galaktozo-oksidaza, dihidroorotat-dehidroganaza, indolamin dioksigenaza kao i pri autooksidaciji kateholamina, tetrahidrofolata, tiola, hemoproteina, u prisustvu slobodnih jona prelaznih metala, kao i u procesu fagocitoze. </a:t>
            </a:r>
          </a:p>
          <a:p>
            <a:pPr eaLnBrk="1" hangingPunct="1"/>
            <a:r>
              <a:rPr lang="sl-SI" altLang="en-US" smtClean="0">
                <a:latin typeface="Arial" panose="020B0604020202020204" pitchFamily="34" charset="0"/>
              </a:rPr>
              <a:t>Ovaj radikal je direktno toksičan, reaktivan, ima relativno kratak poluživot i primarni je biološki radikal koji daje mogućnost za stvaranje drugih toksičnih radikala. </a:t>
            </a:r>
          </a:p>
          <a:p>
            <a:pPr eaLnBrk="1" hangingPunct="1"/>
            <a:r>
              <a:rPr lang="sl-SI" altLang="en-US" smtClean="0">
                <a:latin typeface="Arial" panose="020B0604020202020204" pitchFamily="34" charset="0"/>
              </a:rPr>
              <a:t>Po hemijskim osobinama superoksid predstavlja slabu kiselinu, a pravac reaktivnosti umnogome zavisi od toga da li se reakcija odvija u vodenoj sredini (gde se ponaša kao umereno redukciono sredstvo) ili u organskom medijumu gde je mnogo reaktivniji (nukleofilni atak na karbonilne grupe estarskih veza između masnih kiselina i glicerola).</a:t>
            </a:r>
          </a:p>
          <a:p>
            <a:pPr eaLnBrk="1" hangingPunct="1"/>
            <a:r>
              <a:rPr lang="sl-SI" altLang="en-US" smtClean="0">
                <a:latin typeface="Arial" panose="020B0604020202020204" pitchFamily="34" charset="0"/>
              </a:rPr>
              <a:t>U biološkoj sredini zbog vrednosti redoks potencijala O2·/O2 superoksid se radije ponaša kao redukujuće, nego kao oksidujuće sredstvo. On redukuje hinone ( CoQ ) i citohrom c, a oksiduje vitamin C, vitamin E, kateholamine, tiole (cistein) i hemoproteine ali ne i nezasićene masne kiseline pa se smatra </a:t>
            </a:r>
            <a:r>
              <a:rPr lang="sl-SI" altLang="en-US" b="1" smtClean="0">
                <a:latin typeface="Arial" panose="020B0604020202020204" pitchFamily="34" charset="0"/>
              </a:rPr>
              <a:t>da ne može da započne proces lipidne peroksidacije</a:t>
            </a:r>
            <a:r>
              <a:rPr lang="sl-SI" altLang="en-US" smtClean="0">
                <a:latin typeface="Arial" panose="020B0604020202020204" pitchFamily="34" charset="0"/>
              </a:rPr>
              <a:t>. </a:t>
            </a:r>
          </a:p>
        </p:txBody>
      </p:sp>
    </p:spTree>
    <p:extLst>
      <p:ext uri="{BB962C8B-B14F-4D97-AF65-F5344CB8AC3E}">
        <p14:creationId xmlns:p14="http://schemas.microsoft.com/office/powerpoint/2010/main" val="2776889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fld id="{28C23E51-4EFA-4094-BA00-5D2EF42BCD58}" type="slidenum">
              <a:rPr lang="en-US" altLang="en-US">
                <a:latin typeface="Arial" panose="020B0604020202020204" pitchFamily="34" charset="0"/>
              </a:rPr>
              <a:pPr eaLnBrk="1" hangingPunct="1"/>
              <a:t>14</a:t>
            </a:fld>
            <a:endParaRPr lang="en-US" altLang="en-US">
              <a:latin typeface="Arial" panose="020B0604020202020204"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l-SI" altLang="en-US" dirty="0" smtClean="0">
                <a:latin typeface="Arial" panose="020B0604020202020204" pitchFamily="34" charset="0"/>
              </a:rPr>
              <a:t>U stanju je da redukuje jone metala, može</a:t>
            </a:r>
            <a:r>
              <a:rPr lang="en-US" altLang="en-US" baseline="0" dirty="0" smtClean="0">
                <a:latin typeface="Arial" panose="020B0604020202020204" pitchFamily="34" charset="0"/>
              </a:rPr>
              <a:t> </a:t>
            </a:r>
            <a:r>
              <a:rPr lang="sl-SI" altLang="en-US" dirty="0" smtClean="0">
                <a:latin typeface="Arial" panose="020B0604020202020204" pitchFamily="34" charset="0"/>
              </a:rPr>
              <a:t>da redukuje Fe</a:t>
            </a:r>
            <a:r>
              <a:rPr lang="sl-SI" altLang="en-US" baseline="30000" dirty="0" smtClean="0">
                <a:latin typeface="Arial" panose="020B0604020202020204" pitchFamily="34" charset="0"/>
              </a:rPr>
              <a:t>3+</a:t>
            </a:r>
            <a:r>
              <a:rPr lang="sl-SI" altLang="en-US" dirty="0" smtClean="0">
                <a:latin typeface="Arial" panose="020B0604020202020204" pitchFamily="34" charset="0"/>
              </a:rPr>
              <a:t> u aktivnom mestu citohroma c i Cu</a:t>
            </a:r>
            <a:r>
              <a:rPr lang="sl-SI" altLang="en-US" baseline="30000" dirty="0" smtClean="0">
                <a:latin typeface="Arial" panose="020B0604020202020204" pitchFamily="34" charset="0"/>
              </a:rPr>
              <a:t>2+</a:t>
            </a:r>
            <a:r>
              <a:rPr lang="sl-SI" altLang="en-US" dirty="0" smtClean="0">
                <a:latin typeface="Arial" panose="020B0604020202020204" pitchFamily="34" charset="0"/>
              </a:rPr>
              <a:t> u aktivnom mestu plastocianina. U prisustvu iona metala sa promenljivom valencom ( prelazni metali, Fe</a:t>
            </a:r>
            <a:r>
              <a:rPr lang="sl-SI" altLang="en-US" baseline="30000" dirty="0" smtClean="0">
                <a:latin typeface="Arial" panose="020B0604020202020204" pitchFamily="34" charset="0"/>
              </a:rPr>
              <a:t>3+</a:t>
            </a:r>
            <a:r>
              <a:rPr lang="sl-SI" altLang="en-US" dirty="0" smtClean="0">
                <a:latin typeface="Arial" panose="020B0604020202020204" pitchFamily="34" charset="0"/>
              </a:rPr>
              <a:t> i Cu</a:t>
            </a:r>
            <a:r>
              <a:rPr lang="sl-SI" altLang="en-US" baseline="30000" dirty="0" smtClean="0">
                <a:latin typeface="Arial" panose="020B0604020202020204" pitchFamily="34" charset="0"/>
              </a:rPr>
              <a:t>2+</a:t>
            </a:r>
            <a:r>
              <a:rPr lang="sl-SI" altLang="en-US" dirty="0" smtClean="0">
                <a:latin typeface="Arial" panose="020B0604020202020204" pitchFamily="34" charset="0"/>
              </a:rPr>
              <a:t> ) superoksid anjon radikal može značajno da povisi svoj redoks potencijal pretvarajući se u hidroksilni radikal koji poseduje jaka oksidaciona svojstva.</a:t>
            </a:r>
          </a:p>
          <a:p>
            <a:pPr eaLnBrk="1" hangingPunct="1"/>
            <a:r>
              <a:rPr lang="sl-SI" altLang="en-US" dirty="0" smtClean="0">
                <a:latin typeface="Arial" panose="020B0604020202020204" pitchFamily="34" charset="0"/>
              </a:rPr>
              <a:t>U fiziološkim uslovima ne ispoljava toksične efekte zahvaljujući superoksid dizmutazi SOD koja ga  dizmutacijom prevodi u H</a:t>
            </a:r>
            <a:r>
              <a:rPr lang="sl-SI" altLang="en-US" baseline="-25000" dirty="0" smtClean="0">
                <a:latin typeface="Arial" panose="020B0604020202020204" pitchFamily="34" charset="0"/>
              </a:rPr>
              <a:t>2</a:t>
            </a:r>
            <a:r>
              <a:rPr lang="sl-SI" altLang="en-US" dirty="0" smtClean="0">
                <a:latin typeface="Arial" panose="020B0604020202020204" pitchFamily="34" charset="0"/>
              </a:rPr>
              <a:t>O</a:t>
            </a:r>
            <a:r>
              <a:rPr lang="sl-SI" altLang="en-US" baseline="-25000" dirty="0" smtClean="0">
                <a:latin typeface="Arial" panose="020B0604020202020204" pitchFamily="34" charset="0"/>
              </a:rPr>
              <a:t>2. </a:t>
            </a:r>
            <a:r>
              <a:rPr lang="sl-SI" altLang="en-US" dirty="0" smtClean="0">
                <a:latin typeface="Arial" panose="020B0604020202020204" pitchFamily="34" charset="0"/>
              </a:rPr>
              <a:t>Spontano razlaganje superoksida se može izvršiti neenzimski, ali je za oko 100 000 puta, pa čak i 10 milijardi puta intenzivnije u prisustvu enzima SOD.</a:t>
            </a:r>
            <a:endParaRPr lang="sr-Latn-CS" altLang="en-US" dirty="0" smtClean="0">
              <a:latin typeface="Arial" panose="020B0604020202020204" pitchFamily="34" charset="0"/>
            </a:endParaRPr>
          </a:p>
          <a:p>
            <a:pPr eaLnBrk="1" hangingPunct="1"/>
            <a:endParaRPr lang="sr-Latn-CS" altLang="en-US" dirty="0" smtClean="0">
              <a:latin typeface="Arial" panose="020B0604020202020204" pitchFamily="34" charset="0"/>
            </a:endParaRPr>
          </a:p>
        </p:txBody>
      </p:sp>
    </p:spTree>
    <p:extLst>
      <p:ext uri="{BB962C8B-B14F-4D97-AF65-F5344CB8AC3E}">
        <p14:creationId xmlns:p14="http://schemas.microsoft.com/office/powerpoint/2010/main" val="2485679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cs typeface="+mn-cs"/>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cs typeface="+mn-cs"/>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cs typeface="+mn-cs"/>
                </a:endParaRPr>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w="9525">
                <a:noFill/>
                <a:round/>
                <a:headEnd/>
                <a:tailEnd/>
              </a:ln>
            </p:spPr>
            <p:txBody>
              <a:bodyPr/>
              <a:lstStyle/>
              <a:p>
                <a:pPr eaLnBrk="0" hangingPunct="0">
                  <a:defRPr/>
                </a:pPr>
                <a:endParaRPr lang="en-US">
                  <a:effectLst>
                    <a:outerShdw blurRad="38100" dist="38100" dir="2700000" algn="tl">
                      <a:srgbClr val="000000">
                        <a:alpha val="43137"/>
                      </a:srgbClr>
                    </a:outerShdw>
                  </a:effectLst>
                  <a:cs typeface="+mn-cs"/>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cs typeface="+mn-cs"/>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cs typeface="+mn-cs"/>
              </a:endParaRPr>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effectLst>
                  <a:outerShdw blurRad="38100" dist="38100" dir="2700000" algn="tl">
                    <a:srgbClr val="000000">
                      <a:alpha val="43137"/>
                    </a:srgbClr>
                  </a:outerShdw>
                </a:effectLst>
                <a:cs typeface="+mn-cs"/>
              </a:endParaRPr>
            </a:p>
          </p:txBody>
        </p:sp>
      </p:grpSp>
      <p:sp>
        <p:nvSpPr>
          <p:cNvPr id="82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82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fld id="{BB4E6742-493F-4733-AD52-13E62DA78C0B}" type="datetime1">
              <a:rPr lang="en-US"/>
              <a:pPr>
                <a:defRPr/>
              </a:pPr>
              <a:t>8/24/2022</a:t>
            </a:fld>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fld id="{506CF0CD-BDEC-44A9-9A58-EB2AFCDBA329}" type="slidenum">
              <a:rPr lang="en-US" altLang="en-US"/>
              <a:pPr/>
              <a:t>‹#›</a:t>
            </a:fld>
            <a:endParaRPr lang="en-US" altLang="en-US"/>
          </a:p>
        </p:txBody>
      </p:sp>
    </p:spTree>
    <p:extLst>
      <p:ext uri="{BB962C8B-B14F-4D97-AF65-F5344CB8AC3E}">
        <p14:creationId xmlns:p14="http://schemas.microsoft.com/office/powerpoint/2010/main" val="3275468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83E7D2A8-5FE9-4183-ACEF-EA1C24C798BB}" type="datetime1">
              <a:rPr lang="en-US"/>
              <a:pPr>
                <a:defRPr/>
              </a:pPr>
              <a:t>8/24/2022</a:t>
            </a:fld>
            <a:endParaRPr lang="en-US"/>
          </a:p>
        </p:txBody>
      </p:sp>
      <p:sp>
        <p:nvSpPr>
          <p:cNvPr id="5" name="Rectangle 3"/>
          <p:cNvSpPr>
            <a:spLocks noGrp="1" noChangeArrowheads="1"/>
          </p:cNvSpPr>
          <p:nvPr>
            <p:ph type="sldNum" sz="quarter" idx="11"/>
          </p:nvPr>
        </p:nvSpPr>
        <p:spPr>
          <a:ln/>
        </p:spPr>
        <p:txBody>
          <a:bodyPr/>
          <a:lstStyle>
            <a:lvl1pPr>
              <a:defRPr/>
            </a:lvl1pPr>
          </a:lstStyle>
          <a:p>
            <a:fld id="{57BBE399-9E59-4316-BECF-ECC0C107E7A5}" type="slidenum">
              <a:rPr lang="en-US" altLang="en-US"/>
              <a:pPr/>
              <a:t>‹#›</a:t>
            </a:fld>
            <a:endParaRPr lang="en-US" alt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75808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0FAD99DA-1DDF-40EA-98BC-E4945C9F0E82}" type="datetime1">
              <a:rPr lang="en-US"/>
              <a:pPr>
                <a:defRPr/>
              </a:pPr>
              <a:t>8/24/2022</a:t>
            </a:fld>
            <a:endParaRPr lang="en-US"/>
          </a:p>
        </p:txBody>
      </p:sp>
      <p:sp>
        <p:nvSpPr>
          <p:cNvPr id="5" name="Rectangle 3"/>
          <p:cNvSpPr>
            <a:spLocks noGrp="1" noChangeArrowheads="1"/>
          </p:cNvSpPr>
          <p:nvPr>
            <p:ph type="sldNum" sz="quarter" idx="11"/>
          </p:nvPr>
        </p:nvSpPr>
        <p:spPr>
          <a:ln/>
        </p:spPr>
        <p:txBody>
          <a:bodyPr/>
          <a:lstStyle>
            <a:lvl1pPr>
              <a:defRPr/>
            </a:lvl1pPr>
          </a:lstStyle>
          <a:p>
            <a:fld id="{AD34560D-F184-402F-8C78-493C51CA338D}" type="slidenum">
              <a:rPr lang="en-US" altLang="en-US"/>
              <a:pPr/>
              <a:t>‹#›</a:t>
            </a:fld>
            <a:endParaRPr lang="en-US" alt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54964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1A02CDB4-52E1-4BE3-836F-28E1F9737F4C}" type="datetime1">
              <a:rPr lang="en-US"/>
              <a:pPr>
                <a:defRPr/>
              </a:pPr>
              <a:t>8/24/2022</a:t>
            </a:fld>
            <a:endParaRPr lang="en-US"/>
          </a:p>
        </p:txBody>
      </p:sp>
      <p:sp>
        <p:nvSpPr>
          <p:cNvPr id="6" name="Rectangle 3"/>
          <p:cNvSpPr>
            <a:spLocks noGrp="1" noChangeArrowheads="1"/>
          </p:cNvSpPr>
          <p:nvPr>
            <p:ph type="sldNum" sz="quarter" idx="11"/>
          </p:nvPr>
        </p:nvSpPr>
        <p:spPr>
          <a:ln/>
        </p:spPr>
        <p:txBody>
          <a:bodyPr/>
          <a:lstStyle>
            <a:lvl1pPr>
              <a:defRPr/>
            </a:lvl1pPr>
          </a:lstStyle>
          <a:p>
            <a:fld id="{0AF32256-A21E-4F96-8EF7-E48F2A0593DB}" type="slidenum">
              <a:rPr lang="en-US" altLang="en-US"/>
              <a:pPr/>
              <a:t>‹#›</a:t>
            </a:fld>
            <a:endParaRPr lang="en-US" alt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09852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5CC4541C-A27F-4583-9E2B-3C8449E81F09}" type="datetime1">
              <a:rPr lang="en-US"/>
              <a:pPr>
                <a:defRPr/>
              </a:pPr>
              <a:t>8/24/2022</a:t>
            </a:fld>
            <a:endParaRPr lang="en-US"/>
          </a:p>
        </p:txBody>
      </p:sp>
      <p:sp>
        <p:nvSpPr>
          <p:cNvPr id="6" name="Rectangle 3"/>
          <p:cNvSpPr>
            <a:spLocks noGrp="1" noChangeArrowheads="1"/>
          </p:cNvSpPr>
          <p:nvPr>
            <p:ph type="sldNum" sz="quarter" idx="11"/>
          </p:nvPr>
        </p:nvSpPr>
        <p:spPr>
          <a:ln/>
        </p:spPr>
        <p:txBody>
          <a:bodyPr/>
          <a:lstStyle>
            <a:lvl1pPr>
              <a:defRPr/>
            </a:lvl1pPr>
          </a:lstStyle>
          <a:p>
            <a:fld id="{77FABF55-1FEA-4D7C-8227-F212B353C141}" type="slidenum">
              <a:rPr lang="en-US" altLang="en-US"/>
              <a:pPr/>
              <a:t>‹#›</a:t>
            </a:fld>
            <a:endParaRPr lang="en-US" alt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71179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515D444F-B6A6-42E0-A844-E0B389EC2FC2}" type="datetime1">
              <a:rPr lang="en-US"/>
              <a:pPr>
                <a:defRPr/>
              </a:pPr>
              <a:t>8/24/2022</a:t>
            </a:fld>
            <a:endParaRPr lang="en-US"/>
          </a:p>
        </p:txBody>
      </p:sp>
      <p:sp>
        <p:nvSpPr>
          <p:cNvPr id="6" name="Rectangle 3"/>
          <p:cNvSpPr>
            <a:spLocks noGrp="1" noChangeArrowheads="1"/>
          </p:cNvSpPr>
          <p:nvPr>
            <p:ph type="sldNum" sz="quarter" idx="11"/>
          </p:nvPr>
        </p:nvSpPr>
        <p:spPr>
          <a:ln/>
        </p:spPr>
        <p:txBody>
          <a:bodyPr/>
          <a:lstStyle>
            <a:lvl1pPr>
              <a:defRPr/>
            </a:lvl1pPr>
          </a:lstStyle>
          <a:p>
            <a:fld id="{1369D368-16AA-45F8-88D2-F7A027D466AB}" type="slidenum">
              <a:rPr lang="en-US" altLang="en-US"/>
              <a:pPr/>
              <a:t>‹#›</a:t>
            </a:fld>
            <a:endParaRPr lang="en-US" alt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990321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dt" sz="half" idx="10"/>
          </p:nvPr>
        </p:nvSpPr>
        <p:spPr>
          <a:ln/>
        </p:spPr>
        <p:txBody>
          <a:bodyPr/>
          <a:lstStyle>
            <a:lvl1pPr>
              <a:defRPr/>
            </a:lvl1pPr>
          </a:lstStyle>
          <a:p>
            <a:pPr>
              <a:defRPr/>
            </a:pPr>
            <a:fld id="{B761592A-1C14-4921-9D4B-79C172FDFAF9}" type="datetime1">
              <a:rPr lang="en-US"/>
              <a:pPr>
                <a:defRPr/>
              </a:pPr>
              <a:t>8/24/2022</a:t>
            </a:fld>
            <a:endParaRPr lang="en-US"/>
          </a:p>
        </p:txBody>
      </p:sp>
      <p:sp>
        <p:nvSpPr>
          <p:cNvPr id="7" name="Rectangle 3"/>
          <p:cNvSpPr>
            <a:spLocks noGrp="1" noChangeArrowheads="1"/>
          </p:cNvSpPr>
          <p:nvPr>
            <p:ph type="sldNum" sz="quarter" idx="11"/>
          </p:nvPr>
        </p:nvSpPr>
        <p:spPr>
          <a:ln/>
        </p:spPr>
        <p:txBody>
          <a:bodyPr/>
          <a:lstStyle>
            <a:lvl1pPr>
              <a:defRPr/>
            </a:lvl1pPr>
          </a:lstStyle>
          <a:p>
            <a:fld id="{B497C4BD-F584-4C01-8F2C-8C2EA4D5DAD6}" type="slidenum">
              <a:rPr lang="en-US" altLang="en-US"/>
              <a:pPr/>
              <a:t>‹#›</a:t>
            </a:fld>
            <a:endParaRPr lang="en-US" altLang="en-US"/>
          </a:p>
        </p:txBody>
      </p:sp>
      <p:sp>
        <p:nvSpPr>
          <p:cNvPr id="8"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00612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a:defRPr/>
            </a:lvl1pPr>
          </a:lstStyle>
          <a:p>
            <a:pPr>
              <a:defRPr/>
            </a:pPr>
            <a:endParaRPr lang="en-US"/>
          </a:p>
        </p:txBody>
      </p:sp>
      <p:sp>
        <p:nvSpPr>
          <p:cNvPr id="6" name="Rectangle 3"/>
          <p:cNvSpPr>
            <a:spLocks noGrp="1" noChangeArrowheads="1"/>
          </p:cNvSpPr>
          <p:nvPr>
            <p:ph type="sldNum" sz="quarter" idx="11"/>
          </p:nvPr>
        </p:nvSpPr>
        <p:spPr/>
        <p:txBody>
          <a:bodyPr/>
          <a:lstStyle>
            <a:lvl1pPr>
              <a:defRPr/>
            </a:lvl1pPr>
          </a:lstStyle>
          <a:p>
            <a:fld id="{EDABE02F-B385-4C52-B55D-2FD303512082}" type="slidenum">
              <a:rPr lang="en-US" altLang="en-US"/>
              <a:pPr/>
              <a:t>‹#›</a:t>
            </a:fld>
            <a:endParaRPr lang="en-US" altLang="en-US"/>
          </a:p>
        </p:txBody>
      </p:sp>
      <p:sp>
        <p:nvSpPr>
          <p:cNvPr id="7" name="Rectangle 14"/>
          <p:cNvSpPr>
            <a:spLocks noGrp="1" noChangeArrowheads="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190096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9ACC3F5D-9D37-4446-BD48-16861EB4B1BB}" type="datetime1">
              <a:rPr lang="en-US"/>
              <a:pPr>
                <a:defRPr/>
              </a:pPr>
              <a:t>8/24/2022</a:t>
            </a:fld>
            <a:endParaRPr lang="en-US"/>
          </a:p>
        </p:txBody>
      </p:sp>
      <p:sp>
        <p:nvSpPr>
          <p:cNvPr id="5" name="Rectangle 3"/>
          <p:cNvSpPr>
            <a:spLocks noGrp="1" noChangeArrowheads="1"/>
          </p:cNvSpPr>
          <p:nvPr>
            <p:ph type="sldNum" sz="quarter" idx="11"/>
          </p:nvPr>
        </p:nvSpPr>
        <p:spPr>
          <a:ln/>
        </p:spPr>
        <p:txBody>
          <a:bodyPr/>
          <a:lstStyle>
            <a:lvl1pPr>
              <a:defRPr/>
            </a:lvl1pPr>
          </a:lstStyle>
          <a:p>
            <a:fld id="{FEFD5A0B-3739-4936-B932-1F62400626F8}" type="slidenum">
              <a:rPr lang="en-US" altLang="en-US"/>
              <a:pPr/>
              <a:t>‹#›</a:t>
            </a:fld>
            <a:endParaRPr lang="en-US" alt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94494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72F3DF0A-FFA5-46E2-A1AE-CA4824D8322B}" type="datetime1">
              <a:rPr lang="en-US"/>
              <a:pPr>
                <a:defRPr/>
              </a:pPr>
              <a:t>8/24/2022</a:t>
            </a:fld>
            <a:endParaRPr lang="en-US"/>
          </a:p>
        </p:txBody>
      </p:sp>
      <p:sp>
        <p:nvSpPr>
          <p:cNvPr id="5" name="Rectangle 3"/>
          <p:cNvSpPr>
            <a:spLocks noGrp="1" noChangeArrowheads="1"/>
          </p:cNvSpPr>
          <p:nvPr>
            <p:ph type="sldNum" sz="quarter" idx="11"/>
          </p:nvPr>
        </p:nvSpPr>
        <p:spPr>
          <a:ln/>
        </p:spPr>
        <p:txBody>
          <a:bodyPr/>
          <a:lstStyle>
            <a:lvl1pPr>
              <a:defRPr/>
            </a:lvl1pPr>
          </a:lstStyle>
          <a:p>
            <a:fld id="{008289C7-2227-4905-9840-6EC0CD84CBFA}" type="slidenum">
              <a:rPr lang="en-US" altLang="en-US"/>
              <a:pPr/>
              <a:t>‹#›</a:t>
            </a:fld>
            <a:endParaRPr lang="en-US" alt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26945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E6AF422E-6361-488F-B1F3-8D0268839222}" type="datetime1">
              <a:rPr lang="en-US"/>
              <a:pPr>
                <a:defRPr/>
              </a:pPr>
              <a:t>8/24/2022</a:t>
            </a:fld>
            <a:endParaRPr lang="en-US"/>
          </a:p>
        </p:txBody>
      </p:sp>
      <p:sp>
        <p:nvSpPr>
          <p:cNvPr id="6" name="Rectangle 3"/>
          <p:cNvSpPr>
            <a:spLocks noGrp="1" noChangeArrowheads="1"/>
          </p:cNvSpPr>
          <p:nvPr>
            <p:ph type="sldNum" sz="quarter" idx="11"/>
          </p:nvPr>
        </p:nvSpPr>
        <p:spPr>
          <a:ln/>
        </p:spPr>
        <p:txBody>
          <a:bodyPr/>
          <a:lstStyle>
            <a:lvl1pPr>
              <a:defRPr/>
            </a:lvl1pPr>
          </a:lstStyle>
          <a:p>
            <a:fld id="{278CD723-4467-4A8B-A825-99A28F5F8C4A}" type="slidenum">
              <a:rPr lang="en-US" altLang="en-US"/>
              <a:pPr/>
              <a:t>‹#›</a:t>
            </a:fld>
            <a:endParaRPr lang="en-US" alt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52173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fld id="{DD9FB502-BD48-4BF0-A85C-A12C9D5960C0}" type="datetime1">
              <a:rPr lang="en-US"/>
              <a:pPr>
                <a:defRPr/>
              </a:pPr>
              <a:t>8/24/2022</a:t>
            </a:fld>
            <a:endParaRPr lang="en-US"/>
          </a:p>
        </p:txBody>
      </p:sp>
      <p:sp>
        <p:nvSpPr>
          <p:cNvPr id="8" name="Rectangle 3"/>
          <p:cNvSpPr>
            <a:spLocks noGrp="1" noChangeArrowheads="1"/>
          </p:cNvSpPr>
          <p:nvPr>
            <p:ph type="sldNum" sz="quarter" idx="11"/>
          </p:nvPr>
        </p:nvSpPr>
        <p:spPr>
          <a:ln/>
        </p:spPr>
        <p:txBody>
          <a:bodyPr/>
          <a:lstStyle>
            <a:lvl1pPr>
              <a:defRPr/>
            </a:lvl1pPr>
          </a:lstStyle>
          <a:p>
            <a:fld id="{C74D013E-D474-4507-9A3A-913B8BD49BA2}" type="slidenum">
              <a:rPr lang="en-US" altLang="en-US"/>
              <a:pPr/>
              <a:t>‹#›</a:t>
            </a:fld>
            <a:endParaRPr lang="en-US" alt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83148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fld id="{F60340E4-12BE-41CA-A459-A17C7AAB9FDF}" type="datetime1">
              <a:rPr lang="en-US"/>
              <a:pPr>
                <a:defRPr/>
              </a:pPr>
              <a:t>8/24/2022</a:t>
            </a:fld>
            <a:endParaRPr lang="en-US"/>
          </a:p>
        </p:txBody>
      </p:sp>
      <p:sp>
        <p:nvSpPr>
          <p:cNvPr id="4" name="Rectangle 3"/>
          <p:cNvSpPr>
            <a:spLocks noGrp="1" noChangeArrowheads="1"/>
          </p:cNvSpPr>
          <p:nvPr>
            <p:ph type="sldNum" sz="quarter" idx="11"/>
          </p:nvPr>
        </p:nvSpPr>
        <p:spPr>
          <a:ln/>
        </p:spPr>
        <p:txBody>
          <a:bodyPr/>
          <a:lstStyle>
            <a:lvl1pPr>
              <a:defRPr/>
            </a:lvl1pPr>
          </a:lstStyle>
          <a:p>
            <a:fld id="{D6F2A00E-F020-45EF-90B5-DE52B5AC5F90}" type="slidenum">
              <a:rPr lang="en-US" altLang="en-US"/>
              <a:pPr/>
              <a:t>‹#›</a:t>
            </a:fld>
            <a:endParaRPr lang="en-US" alt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48148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54D35D29-72B1-4E3C-B872-5151CF7DBF90}" type="datetime1">
              <a:rPr lang="en-US"/>
              <a:pPr>
                <a:defRPr/>
              </a:pPr>
              <a:t>8/24/2022</a:t>
            </a:fld>
            <a:endParaRPr lang="en-US"/>
          </a:p>
        </p:txBody>
      </p:sp>
      <p:sp>
        <p:nvSpPr>
          <p:cNvPr id="3" name="Rectangle 3"/>
          <p:cNvSpPr>
            <a:spLocks noGrp="1" noChangeArrowheads="1"/>
          </p:cNvSpPr>
          <p:nvPr>
            <p:ph type="sldNum" sz="quarter" idx="11"/>
          </p:nvPr>
        </p:nvSpPr>
        <p:spPr>
          <a:ln/>
        </p:spPr>
        <p:txBody>
          <a:bodyPr/>
          <a:lstStyle>
            <a:lvl1pPr>
              <a:defRPr/>
            </a:lvl1pPr>
          </a:lstStyle>
          <a:p>
            <a:fld id="{B5740ECC-DDD2-4B07-9904-41ADCDDD2AE7}" type="slidenum">
              <a:rPr lang="en-US" altLang="en-US"/>
              <a:pPr/>
              <a:t>‹#›</a:t>
            </a:fld>
            <a:endParaRPr lang="en-US" alt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281664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340F3FA1-87AE-4CEE-8C4C-E354800C2051}" type="datetime1">
              <a:rPr lang="en-US"/>
              <a:pPr>
                <a:defRPr/>
              </a:pPr>
              <a:t>8/24/2022</a:t>
            </a:fld>
            <a:endParaRPr lang="en-US"/>
          </a:p>
        </p:txBody>
      </p:sp>
      <p:sp>
        <p:nvSpPr>
          <p:cNvPr id="6" name="Rectangle 3"/>
          <p:cNvSpPr>
            <a:spLocks noGrp="1" noChangeArrowheads="1"/>
          </p:cNvSpPr>
          <p:nvPr>
            <p:ph type="sldNum" sz="quarter" idx="11"/>
          </p:nvPr>
        </p:nvSpPr>
        <p:spPr>
          <a:ln/>
        </p:spPr>
        <p:txBody>
          <a:bodyPr/>
          <a:lstStyle>
            <a:lvl1pPr>
              <a:defRPr/>
            </a:lvl1pPr>
          </a:lstStyle>
          <a:p>
            <a:fld id="{94D61702-5727-4346-848A-9D2BFB32A8DA}" type="slidenum">
              <a:rPr lang="en-US" altLang="en-US"/>
              <a:pPr/>
              <a:t>‹#›</a:t>
            </a:fld>
            <a:endParaRPr lang="en-US" alt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91243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35EC104D-92B8-4CCE-AF27-91691F87AECA}" type="datetime1">
              <a:rPr lang="en-US"/>
              <a:pPr>
                <a:defRPr/>
              </a:pPr>
              <a:t>8/24/2022</a:t>
            </a:fld>
            <a:endParaRPr lang="en-US"/>
          </a:p>
        </p:txBody>
      </p:sp>
      <p:sp>
        <p:nvSpPr>
          <p:cNvPr id="6" name="Rectangle 3"/>
          <p:cNvSpPr>
            <a:spLocks noGrp="1" noChangeArrowheads="1"/>
          </p:cNvSpPr>
          <p:nvPr>
            <p:ph type="sldNum" sz="quarter" idx="11"/>
          </p:nvPr>
        </p:nvSpPr>
        <p:spPr>
          <a:ln/>
        </p:spPr>
        <p:txBody>
          <a:bodyPr/>
          <a:lstStyle>
            <a:lvl1pPr>
              <a:defRPr/>
            </a:lvl1pPr>
          </a:lstStyle>
          <a:p>
            <a:fld id="{38731D94-95D1-4631-91B5-948C716317D4}" type="slidenum">
              <a:rPr lang="en-US" altLang="en-US"/>
              <a:pPr/>
              <a:t>‹#›</a:t>
            </a:fld>
            <a:endParaRPr lang="en-US" alt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5793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latin typeface="Arial" charset="0"/>
                <a:cs typeface="+mn-cs"/>
              </a:defRPr>
            </a:lvl1pPr>
          </a:lstStyle>
          <a:p>
            <a:pPr>
              <a:defRPr/>
            </a:pPr>
            <a:fld id="{BC9AB182-BFB3-4790-820F-2E5C216452DD}" type="datetime1">
              <a:rPr lang="en-US"/>
              <a:pPr>
                <a:defRPr/>
              </a:pPr>
              <a:t>8/24/2022</a:t>
            </a:fld>
            <a:endParaRPr lang="en-US"/>
          </a:p>
        </p:txBody>
      </p:sp>
      <p:sp>
        <p:nvSpPr>
          <p:cNvPr id="71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fld id="{EF683F15-AFBC-44F4-BEED-5C943767EB3F}" type="slidenum">
              <a:rPr lang="en-US" altLang="en-US"/>
              <a:pPr/>
              <a:t>‹#›</a:t>
            </a:fld>
            <a:endParaRPr lang="en-US" alt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71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cs typeface="+mn-cs"/>
                </a:endParaRPr>
              </a:p>
            </p:txBody>
          </p:sp>
          <p:sp>
            <p:nvSpPr>
              <p:cNvPr id="71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cs typeface="+mn-cs"/>
                </a:endParaRPr>
              </a:p>
            </p:txBody>
          </p:sp>
          <p:sp>
            <p:nvSpPr>
              <p:cNvPr id="71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cs typeface="+mn-cs"/>
                </a:endParaRPr>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w="9525">
                <a:noFill/>
                <a:round/>
                <a:headEnd/>
                <a:tailEnd/>
              </a:ln>
            </p:spPr>
            <p:txBody>
              <a:bodyPr/>
              <a:lstStyle/>
              <a:p>
                <a:pPr eaLnBrk="0" hangingPunct="0">
                  <a:defRPr/>
                </a:pPr>
                <a:endParaRPr lang="en-US">
                  <a:effectLst>
                    <a:outerShdw blurRad="38100" dist="38100" dir="2700000" algn="tl">
                      <a:srgbClr val="000000">
                        <a:alpha val="43137"/>
                      </a:srgbClr>
                    </a:outerShdw>
                  </a:effectLst>
                  <a:cs typeface="+mn-cs"/>
                </a:endParaRPr>
              </a:p>
            </p:txBody>
          </p:sp>
          <p:sp>
            <p:nvSpPr>
              <p:cNvPr id="71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cs typeface="+mn-cs"/>
                </a:endParaRPr>
              </a:p>
            </p:txBody>
          </p:sp>
        </p:grpSp>
        <p:sp>
          <p:nvSpPr>
            <p:cNvPr id="71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cs typeface="+mn-cs"/>
              </a:endParaRPr>
            </a:p>
          </p:txBody>
        </p:sp>
        <p:sp>
          <p:nvSpPr>
            <p:cNvPr id="103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effectLst>
                  <a:outerShdw blurRad="38100" dist="38100" dir="2700000" algn="tl">
                    <a:srgbClr val="000000">
                      <a:alpha val="43137"/>
                    </a:srgbClr>
                  </a:outerShdw>
                </a:effectLst>
                <a:cs typeface="+mn-cs"/>
              </a:endParaRPr>
            </a:p>
          </p:txBody>
        </p:sp>
      </p:grpSp>
      <p:sp>
        <p:nvSpPr>
          <p:cNvPr id="71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latin typeface="Arial" charset="0"/>
                <a:cs typeface="+mn-cs"/>
              </a:defRPr>
            </a:lvl1pPr>
          </a:lstStyle>
          <a:p>
            <a:pPr>
              <a:defRPr/>
            </a:pPr>
            <a:endParaRPr lang="en-US"/>
          </a:p>
        </p:txBody>
      </p:sp>
      <p:sp>
        <p:nvSpPr>
          <p:cNvPr id="71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14"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5" r:id="rId16"/>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16.xml"/><Relationship Id="rId4" Type="http://schemas.openxmlformats.org/officeDocument/2006/relationships/image" Target="../media/image49.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subTitle" idx="1"/>
          </p:nvPr>
        </p:nvSpPr>
        <p:spPr>
          <a:xfrm>
            <a:off x="0" y="2276872"/>
            <a:ext cx="9144000" cy="3960813"/>
          </a:xfrm>
        </p:spPr>
        <p:txBody>
          <a:bodyPr/>
          <a:lstStyle/>
          <a:p>
            <a:pPr eaLnBrk="1" hangingPunct="1">
              <a:defRPr/>
            </a:pPr>
            <a:endParaRPr lang="sr-Cyrl-CS" sz="2000" b="1" dirty="0" smtClean="0">
              <a:solidFill>
                <a:srgbClr val="99CC00"/>
              </a:solidFill>
            </a:endParaRPr>
          </a:p>
          <a:p>
            <a:pPr eaLnBrk="1" hangingPunct="1">
              <a:defRPr/>
            </a:pPr>
            <a:r>
              <a:rPr lang="sr-Cyrl-CS" sz="2000" b="1" dirty="0" smtClean="0">
                <a:latin typeface="Arial" charset="0"/>
                <a:cs typeface="Arial" charset="0"/>
              </a:rPr>
              <a:t>Наставна јединица 7: </a:t>
            </a:r>
          </a:p>
          <a:p>
            <a:pPr eaLnBrk="1" hangingPunct="1">
              <a:defRPr/>
            </a:pPr>
            <a:r>
              <a:rPr lang="sr-Cyrl-CS" sz="4400" b="1" dirty="0" smtClean="0">
                <a:solidFill>
                  <a:srgbClr val="FFFF00"/>
                </a:solidFill>
                <a:latin typeface="Arial" charset="0"/>
              </a:rPr>
              <a:t>СЛОБОДНИ РАДИКАЛИ (</a:t>
            </a:r>
            <a:r>
              <a:rPr lang="en-US" sz="4400" b="1" dirty="0" smtClean="0">
                <a:solidFill>
                  <a:srgbClr val="FFFF00"/>
                </a:solidFill>
                <a:latin typeface="Arial" charset="0"/>
              </a:rPr>
              <a:t>ROS – R</a:t>
            </a:r>
            <a:r>
              <a:rPr lang="en-US" sz="4400" dirty="0" smtClean="0">
                <a:solidFill>
                  <a:srgbClr val="FFFF00"/>
                </a:solidFill>
                <a:latin typeface="Arial" charset="0"/>
              </a:rPr>
              <a:t>eactive</a:t>
            </a:r>
            <a:r>
              <a:rPr lang="en-US" sz="4400" b="1" dirty="0" smtClean="0">
                <a:solidFill>
                  <a:srgbClr val="FFFF00"/>
                </a:solidFill>
                <a:latin typeface="Arial" charset="0"/>
              </a:rPr>
              <a:t> O</a:t>
            </a:r>
            <a:r>
              <a:rPr lang="en-US" sz="4400" dirty="0" smtClean="0">
                <a:solidFill>
                  <a:srgbClr val="FFFF00"/>
                </a:solidFill>
                <a:latin typeface="Arial" charset="0"/>
              </a:rPr>
              <a:t>xygen</a:t>
            </a:r>
            <a:r>
              <a:rPr lang="en-US" sz="4400" b="1" dirty="0" smtClean="0">
                <a:solidFill>
                  <a:srgbClr val="FFFF00"/>
                </a:solidFill>
                <a:latin typeface="Arial" charset="0"/>
              </a:rPr>
              <a:t> S</a:t>
            </a:r>
            <a:r>
              <a:rPr lang="en-US" sz="4400" dirty="0" smtClean="0">
                <a:solidFill>
                  <a:srgbClr val="FFFF00"/>
                </a:solidFill>
                <a:latin typeface="Arial" charset="0"/>
              </a:rPr>
              <a:t>pecies</a:t>
            </a:r>
            <a:r>
              <a:rPr lang="sr-Cyrl-CS" sz="4400" b="1" dirty="0" smtClean="0">
                <a:solidFill>
                  <a:srgbClr val="FFFF00"/>
                </a:solidFill>
                <a:latin typeface="Arial" charset="0"/>
              </a:rPr>
              <a:t>) И АНТИОКСИДАНТИ</a:t>
            </a:r>
            <a:endParaRPr lang="en-US" sz="4400" b="1" dirty="0" smtClean="0">
              <a:solidFill>
                <a:srgbClr val="FFFF00"/>
              </a:solidFill>
              <a:latin typeface="Arial" charset="0"/>
            </a:endParaRPr>
          </a:p>
        </p:txBody>
      </p:sp>
      <p:pic>
        <p:nvPicPr>
          <p:cNvPr id="4099" name="Picture 3" descr="samo-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7526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4"/>
          <p:cNvSpPr txBox="1">
            <a:spLocks noChangeArrowheads="1"/>
          </p:cNvSpPr>
          <p:nvPr/>
        </p:nvSpPr>
        <p:spPr bwMode="auto">
          <a:xfrm>
            <a:off x="1763713" y="404813"/>
            <a:ext cx="7200900" cy="112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sr-Cyrl-CS" sz="2800" b="1" dirty="0">
                <a:effectLst>
                  <a:outerShdw blurRad="38100" dist="38100" dir="2700000" algn="tl">
                    <a:srgbClr val="000000"/>
                  </a:outerShdw>
                </a:effectLst>
                <a:latin typeface="Arial" charset="0"/>
                <a:cs typeface="+mn-cs"/>
              </a:rPr>
              <a:t>МЕДИЦИНСКИ ФАКУЛТЕТ КРАГУЈЕВАЦ</a:t>
            </a:r>
          </a:p>
          <a:p>
            <a:pPr>
              <a:defRPr/>
            </a:pPr>
            <a:r>
              <a:rPr lang="sr-Cyrl-CS" sz="2000" b="1">
                <a:latin typeface="Arial" charset="0"/>
              </a:rPr>
              <a:t>ИАСФ Б10</a:t>
            </a:r>
          </a:p>
          <a:p>
            <a:pPr>
              <a:defRPr/>
            </a:pPr>
            <a:r>
              <a:rPr lang="sr-Cyrl-CS" sz="2000" b="1" smtClean="0">
                <a:effectLst>
                  <a:outerShdw blurRad="38100" dist="38100" dir="2700000" algn="tl">
                    <a:srgbClr val="000000"/>
                  </a:outerShdw>
                </a:effectLst>
                <a:latin typeface="Arial" charset="0"/>
                <a:cs typeface="+mn-cs"/>
              </a:rPr>
              <a:t>Катедра </a:t>
            </a:r>
            <a:r>
              <a:rPr lang="sr-Cyrl-CS" sz="2000" b="1" dirty="0">
                <a:effectLst>
                  <a:outerShdw blurRad="38100" dist="38100" dir="2700000" algn="tl">
                    <a:srgbClr val="000000"/>
                  </a:outerShdw>
                </a:effectLst>
                <a:latin typeface="Arial" charset="0"/>
                <a:cs typeface="+mn-cs"/>
              </a:rPr>
              <a:t>за </a:t>
            </a:r>
            <a:r>
              <a:rPr lang="sr-Cyrl-RS" sz="2000" b="1" dirty="0" smtClean="0">
                <a:effectLst>
                  <a:outerShdw blurRad="38100" dist="38100" dir="2700000" algn="tl">
                    <a:srgbClr val="000000"/>
                  </a:outerShdw>
                </a:effectLst>
                <a:latin typeface="Arial" charset="0"/>
                <a:cs typeface="+mn-cs"/>
              </a:rPr>
              <a:t>медицинску</a:t>
            </a:r>
            <a:r>
              <a:rPr lang="sr-Cyrl-CS" sz="2000" b="1" dirty="0" smtClean="0">
                <a:effectLst>
                  <a:outerShdw blurRad="38100" dist="38100" dir="2700000" algn="tl">
                    <a:srgbClr val="000000"/>
                  </a:outerShdw>
                </a:effectLst>
                <a:latin typeface="Arial" charset="0"/>
                <a:cs typeface="+mn-cs"/>
              </a:rPr>
              <a:t> </a:t>
            </a:r>
            <a:r>
              <a:rPr lang="sr-Cyrl-CS" sz="2000" b="1" dirty="0">
                <a:effectLst>
                  <a:outerShdw blurRad="38100" dist="38100" dir="2700000" algn="tl">
                    <a:srgbClr val="000000"/>
                  </a:outerShdw>
                </a:effectLst>
                <a:latin typeface="Arial" charset="0"/>
                <a:cs typeface="+mn-cs"/>
              </a:rPr>
              <a:t>биохемију</a:t>
            </a:r>
          </a:p>
        </p:txBody>
      </p:sp>
    </p:spTree>
  </p:cSld>
  <p:clrMapOvr>
    <a:masterClrMapping/>
  </p:clrMapOvr>
  <mc:AlternateContent xmlns:mc="http://schemas.openxmlformats.org/markup-compatibility/2006" xmlns:p14="http://schemas.microsoft.com/office/powerpoint/2010/main">
    <mc:Choice Requires="p14">
      <p:transition spd="slow" p14:dur="2000" advTm="16595"/>
    </mc:Choice>
    <mc:Fallback xmlns="">
      <p:transition spd="slow" advTm="16595"/>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p:txBody>
          <a:bodyPr/>
          <a:lstStyle/>
          <a:p>
            <a:pPr eaLnBrk="1" hangingPunct="1">
              <a:defRPr/>
            </a:pPr>
            <a:r>
              <a:rPr lang="sr-Latn-CS" sz="4000" smtClean="0">
                <a:solidFill>
                  <a:srgbClr val="FFFF00"/>
                </a:solidFill>
                <a:latin typeface="Arial" charset="0"/>
              </a:rPr>
              <a:t>КИСЕОНИЧКИ СЛОБОДНИ РАДИКАЛИ</a:t>
            </a:r>
          </a:p>
        </p:txBody>
      </p:sp>
      <p:sp>
        <p:nvSpPr>
          <p:cNvPr id="45059" name="Rectangle 3"/>
          <p:cNvSpPr>
            <a:spLocks noGrp="1" noChangeArrowheads="1"/>
          </p:cNvSpPr>
          <p:nvPr>
            <p:ph type="body" sz="half" idx="1"/>
          </p:nvPr>
        </p:nvSpPr>
        <p:spPr/>
        <p:txBody>
          <a:bodyPr/>
          <a:lstStyle/>
          <a:p>
            <a:pPr eaLnBrk="1" hangingPunct="1">
              <a:defRPr/>
            </a:pPr>
            <a:r>
              <a:rPr lang="sr-Latn-CS" sz="2800" smtClean="0">
                <a:solidFill>
                  <a:srgbClr val="FFFF00"/>
                </a:solidFill>
                <a:latin typeface="Arial" charset="0"/>
              </a:rPr>
              <a:t>супероксид</a:t>
            </a:r>
            <a:r>
              <a:rPr lang="sr-Cyrl-CS" sz="2800" smtClean="0">
                <a:solidFill>
                  <a:srgbClr val="FFFF00"/>
                </a:solidFill>
                <a:latin typeface="Arial" charset="0"/>
              </a:rPr>
              <a:t>-</a:t>
            </a:r>
            <a:r>
              <a:rPr lang="sr-Latn-CS" sz="2800" smtClean="0">
                <a:solidFill>
                  <a:srgbClr val="FFFF00"/>
                </a:solidFill>
                <a:latin typeface="Arial" charset="0"/>
              </a:rPr>
              <a:t>а</a:t>
            </a:r>
            <a:r>
              <a:rPr lang="sr-Cyrl-CS" sz="2800" smtClean="0">
                <a:solidFill>
                  <a:srgbClr val="FFFF00"/>
                </a:solidFill>
                <a:latin typeface="Arial" charset="0"/>
              </a:rPr>
              <a:t>нј</a:t>
            </a:r>
            <a:r>
              <a:rPr lang="sr-Latn-CS" sz="2800" smtClean="0">
                <a:solidFill>
                  <a:srgbClr val="FFFF00"/>
                </a:solidFill>
                <a:latin typeface="Arial" charset="0"/>
              </a:rPr>
              <a:t>он</a:t>
            </a:r>
            <a:r>
              <a:rPr lang="sr-Cyrl-CS" sz="2800" smtClean="0">
                <a:solidFill>
                  <a:srgbClr val="FFFF00"/>
                </a:solidFill>
                <a:latin typeface="Arial" charset="0"/>
              </a:rPr>
              <a:t>-</a:t>
            </a:r>
            <a:r>
              <a:rPr lang="sr-Latn-CS" sz="2800" smtClean="0">
                <a:solidFill>
                  <a:srgbClr val="FFFF00"/>
                </a:solidFill>
                <a:latin typeface="Arial" charset="0"/>
              </a:rPr>
              <a:t>радикал (О</a:t>
            </a:r>
            <a:r>
              <a:rPr lang="sr-Latn-CS" sz="2800" baseline="-25000" smtClean="0">
                <a:solidFill>
                  <a:srgbClr val="FFFF00"/>
                </a:solidFill>
                <a:latin typeface="Arial" charset="0"/>
              </a:rPr>
              <a:t>2</a:t>
            </a:r>
            <a:r>
              <a:rPr lang="sr-Latn-CS" sz="2800" smtClean="0">
                <a:solidFill>
                  <a:srgbClr val="FFFF00"/>
                </a:solidFill>
                <a:latin typeface="Arial" charset="0"/>
              </a:rPr>
              <a:t>·-)</a:t>
            </a:r>
          </a:p>
          <a:p>
            <a:pPr eaLnBrk="1" hangingPunct="1">
              <a:defRPr/>
            </a:pPr>
            <a:r>
              <a:rPr lang="sr-Latn-CS" sz="2800" smtClean="0">
                <a:latin typeface="Arial" charset="0"/>
              </a:rPr>
              <a:t>водоник-пероксид (H</a:t>
            </a:r>
            <a:r>
              <a:rPr lang="sr-Latn-CS" sz="2800" baseline="-25000" smtClean="0">
                <a:latin typeface="Arial" charset="0"/>
              </a:rPr>
              <a:t>2</a:t>
            </a:r>
            <a:r>
              <a:rPr lang="sr-Latn-CS" sz="2800" smtClean="0">
                <a:latin typeface="Arial" charset="0"/>
              </a:rPr>
              <a:t>О</a:t>
            </a:r>
            <a:r>
              <a:rPr lang="sr-Latn-CS" sz="2800" baseline="-25000" smtClean="0">
                <a:latin typeface="Arial" charset="0"/>
              </a:rPr>
              <a:t>2</a:t>
            </a:r>
            <a:r>
              <a:rPr lang="sr-Latn-CS" sz="2800" smtClean="0">
                <a:latin typeface="Arial" charset="0"/>
              </a:rPr>
              <a:t>)</a:t>
            </a:r>
          </a:p>
          <a:p>
            <a:pPr eaLnBrk="1" hangingPunct="1">
              <a:defRPr/>
            </a:pPr>
            <a:r>
              <a:rPr lang="sr-Latn-CS" sz="2800" smtClean="0">
                <a:solidFill>
                  <a:srgbClr val="FFFF00"/>
                </a:solidFill>
                <a:latin typeface="Arial" charset="0"/>
              </a:rPr>
              <a:t>хидроксилни</a:t>
            </a:r>
            <a:r>
              <a:rPr lang="sr-Cyrl-CS" sz="2800" smtClean="0">
                <a:solidFill>
                  <a:srgbClr val="FFFF00"/>
                </a:solidFill>
                <a:latin typeface="Arial" charset="0"/>
              </a:rPr>
              <a:t>-</a:t>
            </a:r>
            <a:r>
              <a:rPr lang="sr-Latn-CS" sz="2800" smtClean="0">
                <a:solidFill>
                  <a:srgbClr val="FFFF00"/>
                </a:solidFill>
                <a:latin typeface="Arial" charset="0"/>
              </a:rPr>
              <a:t>радикал (О</a:t>
            </a:r>
            <a:r>
              <a:rPr lang="en-US" sz="2800" smtClean="0">
                <a:solidFill>
                  <a:srgbClr val="FFFF00"/>
                </a:solidFill>
                <a:latin typeface="Arial" charset="0"/>
              </a:rPr>
              <a:t>H</a:t>
            </a:r>
            <a:r>
              <a:rPr lang="sr-Latn-CS" sz="2800" smtClean="0">
                <a:solidFill>
                  <a:srgbClr val="FFFF00"/>
                </a:solidFill>
                <a:latin typeface="Arial" charset="0"/>
              </a:rPr>
              <a:t>·)</a:t>
            </a:r>
          </a:p>
          <a:p>
            <a:pPr eaLnBrk="1" hangingPunct="1">
              <a:defRPr/>
            </a:pPr>
            <a:r>
              <a:rPr lang="sr-Latn-CS" sz="2800" smtClean="0">
                <a:latin typeface="Arial" charset="0"/>
              </a:rPr>
              <a:t>"синглетни" кисеоник </a:t>
            </a:r>
          </a:p>
          <a:p>
            <a:pPr eaLnBrk="1" hangingPunct="1">
              <a:defRPr/>
            </a:pPr>
            <a:endParaRPr lang="sr-Latn-CS" sz="2800" smtClean="0">
              <a:latin typeface="Arial" charset="0"/>
            </a:endParaRPr>
          </a:p>
        </p:txBody>
      </p:sp>
      <p:pic>
        <p:nvPicPr>
          <p:cNvPr id="13316" name="Picture 4" descr="IVANKA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67138"/>
            <a:ext cx="9144000" cy="30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225940"/>
    </mc:Choice>
    <mc:Fallback xmlns="">
      <p:transition spd="slow" advTm="22594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p:txBody>
          <a:bodyPr/>
          <a:lstStyle/>
          <a:p>
            <a:pPr eaLnBrk="1" hangingPunct="1">
              <a:defRPr/>
            </a:pPr>
            <a:r>
              <a:rPr lang="sr-Latn-CS" sz="4000" smtClean="0">
                <a:solidFill>
                  <a:srgbClr val="FFFF00"/>
                </a:solidFill>
                <a:latin typeface="Arial" charset="0"/>
              </a:rPr>
              <a:t>КИСЕОНИЧКИ СЛОБОДНИ РАДИКАЛИ</a:t>
            </a:r>
            <a:endParaRPr lang="en-US" sz="4000" smtClean="0">
              <a:solidFill>
                <a:srgbClr val="FFFF00"/>
              </a:solidFill>
              <a:latin typeface="Arial" charset="0"/>
            </a:endParaRPr>
          </a:p>
        </p:txBody>
      </p:sp>
      <p:sp>
        <p:nvSpPr>
          <p:cNvPr id="46083" name="Rectangle 3"/>
          <p:cNvSpPr>
            <a:spLocks noGrp="1" noChangeArrowheads="1"/>
          </p:cNvSpPr>
          <p:nvPr>
            <p:ph type="body" idx="1"/>
          </p:nvPr>
        </p:nvSpPr>
        <p:spPr>
          <a:xfrm>
            <a:off x="457200" y="1844675"/>
            <a:ext cx="8686800" cy="4525963"/>
          </a:xfrm>
        </p:spPr>
        <p:txBody>
          <a:bodyPr/>
          <a:lstStyle/>
          <a:p>
            <a:pPr eaLnBrk="1" hangingPunct="1">
              <a:lnSpc>
                <a:spcPct val="90000"/>
              </a:lnSpc>
              <a:defRPr/>
            </a:pPr>
            <a:r>
              <a:rPr lang="sv-SE" sz="2400" dirty="0" smtClean="0">
                <a:latin typeface="Arial" charset="0"/>
              </a:rPr>
              <a:t>Под појмом слободни радикали подразумева се </a:t>
            </a:r>
            <a:r>
              <a:rPr lang="sv-SE" sz="2400" b="1" dirty="0" smtClean="0">
                <a:solidFill>
                  <a:srgbClr val="FFFF00"/>
                </a:solidFill>
                <a:latin typeface="Arial" charset="0"/>
              </a:rPr>
              <a:t>сваки атом</a:t>
            </a:r>
            <a:r>
              <a:rPr lang="sr-Latn-CS" sz="2400" b="1" dirty="0" smtClean="0">
                <a:solidFill>
                  <a:srgbClr val="FFFF00"/>
                </a:solidFill>
                <a:latin typeface="Arial" charset="0"/>
              </a:rPr>
              <a:t>, </a:t>
            </a:r>
            <a:r>
              <a:rPr lang="sv-SE" sz="2400" b="1" dirty="0" smtClean="0">
                <a:solidFill>
                  <a:srgbClr val="FFFF00"/>
                </a:solidFill>
                <a:latin typeface="Arial" charset="0"/>
              </a:rPr>
              <a:t>група атома или молекул са једним или више неспарених електрона у спољашњој орбитали</a:t>
            </a:r>
            <a:r>
              <a:rPr lang="sr-Cyrl-CS" sz="2400" b="1" dirty="0" smtClean="0">
                <a:solidFill>
                  <a:srgbClr val="FFFF00"/>
                </a:solidFill>
                <a:latin typeface="Arial" charset="0"/>
              </a:rPr>
              <a:t>.</a:t>
            </a:r>
          </a:p>
          <a:p>
            <a:pPr eaLnBrk="1" hangingPunct="1">
              <a:lnSpc>
                <a:spcPct val="90000"/>
              </a:lnSpc>
              <a:buFont typeface="Wingdings" panose="05000000000000000000" pitchFamily="2" charset="2"/>
              <a:buNone/>
              <a:defRPr/>
            </a:pPr>
            <a:endParaRPr lang="sv-SE" sz="2400" b="1" dirty="0" smtClean="0">
              <a:solidFill>
                <a:schemeClr val="hlink"/>
              </a:solidFill>
              <a:latin typeface="Arial" charset="0"/>
            </a:endParaRPr>
          </a:p>
          <a:p>
            <a:pPr eaLnBrk="1" hangingPunct="1">
              <a:lnSpc>
                <a:spcPct val="90000"/>
              </a:lnSpc>
              <a:defRPr/>
            </a:pPr>
            <a:r>
              <a:rPr lang="en-US" sz="2400" dirty="0" err="1" smtClean="0">
                <a:latin typeface="Arial" charset="0"/>
              </a:rPr>
              <a:t>Кисеонички</a:t>
            </a:r>
            <a:r>
              <a:rPr lang="en-US" sz="2400" dirty="0" smtClean="0">
                <a:latin typeface="Arial" charset="0"/>
              </a:rPr>
              <a:t>  </a:t>
            </a:r>
            <a:r>
              <a:rPr lang="en-US" sz="2400" dirty="0" err="1" smtClean="0">
                <a:latin typeface="Arial" charset="0"/>
              </a:rPr>
              <a:t>слободни</a:t>
            </a:r>
            <a:r>
              <a:rPr lang="en-US" sz="2400" dirty="0" smtClean="0">
                <a:latin typeface="Arial" charset="0"/>
              </a:rPr>
              <a:t> </a:t>
            </a:r>
            <a:r>
              <a:rPr lang="en-US" sz="2400" dirty="0" err="1" smtClean="0">
                <a:latin typeface="Arial" charset="0"/>
              </a:rPr>
              <a:t>радикали</a:t>
            </a:r>
            <a:r>
              <a:rPr lang="en-US" sz="2400" dirty="0" smtClean="0">
                <a:latin typeface="Arial" charset="0"/>
              </a:rPr>
              <a:t> – КСР </a:t>
            </a:r>
            <a:r>
              <a:rPr lang="en-US" sz="2400" dirty="0" err="1" smtClean="0">
                <a:latin typeface="Arial" charset="0"/>
              </a:rPr>
              <a:t>или</a:t>
            </a:r>
            <a:r>
              <a:rPr lang="en-US" sz="2400" dirty="0" smtClean="0">
                <a:latin typeface="Arial" charset="0"/>
              </a:rPr>
              <a:t> РОС – </a:t>
            </a:r>
            <a:r>
              <a:rPr lang="en-US" sz="2400" b="1" u="sng" dirty="0" smtClean="0">
                <a:latin typeface="Arial" charset="0"/>
              </a:rPr>
              <a:t>R</a:t>
            </a:r>
            <a:r>
              <a:rPr lang="en-US" sz="2400" dirty="0" smtClean="0">
                <a:latin typeface="Arial" charset="0"/>
              </a:rPr>
              <a:t>eactive </a:t>
            </a:r>
            <a:r>
              <a:rPr lang="en-US" sz="2400" b="1" u="sng" dirty="0" smtClean="0">
                <a:latin typeface="Arial" charset="0"/>
              </a:rPr>
              <a:t>O</a:t>
            </a:r>
            <a:r>
              <a:rPr lang="en-US" sz="2400" dirty="0" smtClean="0">
                <a:latin typeface="Arial" charset="0"/>
              </a:rPr>
              <a:t>xygen </a:t>
            </a:r>
            <a:r>
              <a:rPr lang="en-US" sz="2400" b="1" u="sng" dirty="0" smtClean="0">
                <a:latin typeface="Arial" charset="0"/>
              </a:rPr>
              <a:t>S</a:t>
            </a:r>
            <a:r>
              <a:rPr lang="en-US" sz="2400" dirty="0" smtClean="0">
                <a:latin typeface="Arial" charset="0"/>
              </a:rPr>
              <a:t>pecies, </a:t>
            </a:r>
            <a:r>
              <a:rPr lang="en-US" sz="2400" dirty="0" err="1" smtClean="0">
                <a:latin typeface="Arial" charset="0"/>
              </a:rPr>
              <a:t>су</a:t>
            </a:r>
            <a:r>
              <a:rPr lang="en-US" sz="2400" dirty="0" smtClean="0">
                <a:latin typeface="Arial" charset="0"/>
              </a:rPr>
              <a:t> </a:t>
            </a:r>
            <a:r>
              <a:rPr lang="en-US" sz="2400" b="1" dirty="0" err="1" smtClean="0">
                <a:solidFill>
                  <a:srgbClr val="FFFF00"/>
                </a:solidFill>
                <a:latin typeface="Arial" charset="0"/>
              </a:rPr>
              <a:t>интермедијерни</a:t>
            </a:r>
            <a:r>
              <a:rPr lang="en-US" sz="2400" b="1" dirty="0" smtClean="0">
                <a:solidFill>
                  <a:srgbClr val="FFFF00"/>
                </a:solidFill>
                <a:latin typeface="Arial" charset="0"/>
              </a:rPr>
              <a:t> </a:t>
            </a:r>
            <a:r>
              <a:rPr lang="en-US" sz="2400" b="1" dirty="0" err="1" smtClean="0">
                <a:solidFill>
                  <a:srgbClr val="FFFF00"/>
                </a:solidFill>
                <a:latin typeface="Arial" charset="0"/>
              </a:rPr>
              <a:t>производи</a:t>
            </a:r>
            <a:r>
              <a:rPr lang="en-US" sz="2400" b="1" dirty="0" smtClean="0">
                <a:solidFill>
                  <a:srgbClr val="FFFF00"/>
                </a:solidFill>
                <a:latin typeface="Arial" charset="0"/>
              </a:rPr>
              <a:t> </a:t>
            </a:r>
            <a:r>
              <a:rPr lang="en-US" sz="2400" b="1" dirty="0" err="1" smtClean="0">
                <a:solidFill>
                  <a:srgbClr val="FFFF00"/>
                </a:solidFill>
                <a:latin typeface="Arial" charset="0"/>
              </a:rPr>
              <a:t>непотпуне</a:t>
            </a:r>
            <a:r>
              <a:rPr lang="en-US" sz="2400" b="1" dirty="0" smtClean="0">
                <a:solidFill>
                  <a:srgbClr val="FFFF00"/>
                </a:solidFill>
                <a:latin typeface="Arial" charset="0"/>
              </a:rPr>
              <a:t> </a:t>
            </a:r>
            <a:r>
              <a:rPr lang="en-US" sz="2400" b="1" dirty="0" err="1" smtClean="0">
                <a:solidFill>
                  <a:srgbClr val="FFFF00"/>
                </a:solidFill>
                <a:latin typeface="Arial" charset="0"/>
              </a:rPr>
              <a:t>редукције</a:t>
            </a:r>
            <a:r>
              <a:rPr lang="en-US" sz="2400" b="1" dirty="0" smtClean="0">
                <a:solidFill>
                  <a:srgbClr val="FFFF00"/>
                </a:solidFill>
                <a:latin typeface="Arial" charset="0"/>
              </a:rPr>
              <a:t> </a:t>
            </a:r>
            <a:r>
              <a:rPr lang="en-US" sz="2400" b="1" dirty="0" err="1" smtClean="0">
                <a:solidFill>
                  <a:srgbClr val="FFFF00"/>
                </a:solidFill>
                <a:latin typeface="Arial" charset="0"/>
              </a:rPr>
              <a:t>кисеоника</a:t>
            </a:r>
            <a:r>
              <a:rPr lang="en-US" sz="2400" b="1" dirty="0" smtClean="0">
                <a:solidFill>
                  <a:srgbClr val="FFFF00"/>
                </a:solidFill>
                <a:latin typeface="Arial" charset="0"/>
              </a:rPr>
              <a:t> у </a:t>
            </a:r>
            <a:r>
              <a:rPr lang="en-US" sz="2400" b="1" dirty="0" err="1" smtClean="0">
                <a:solidFill>
                  <a:srgbClr val="FFFF00"/>
                </a:solidFill>
                <a:latin typeface="Arial" charset="0"/>
              </a:rPr>
              <a:t>ћелији</a:t>
            </a:r>
            <a:r>
              <a:rPr lang="sr-Cyrl-CS" sz="2400" b="1" dirty="0" smtClean="0">
                <a:solidFill>
                  <a:srgbClr val="FFFF00"/>
                </a:solidFill>
                <a:latin typeface="Arial" charset="0"/>
              </a:rPr>
              <a:t>.</a:t>
            </a:r>
          </a:p>
          <a:p>
            <a:pPr eaLnBrk="1" hangingPunct="1">
              <a:lnSpc>
                <a:spcPct val="90000"/>
              </a:lnSpc>
              <a:buFont typeface="Wingdings" panose="05000000000000000000" pitchFamily="2" charset="2"/>
              <a:buNone/>
              <a:defRPr/>
            </a:pPr>
            <a:endParaRPr lang="en-US" sz="2400" dirty="0" smtClean="0">
              <a:latin typeface="Arial" charset="0"/>
            </a:endParaRPr>
          </a:p>
          <a:p>
            <a:pPr eaLnBrk="1" hangingPunct="1">
              <a:lnSpc>
                <a:spcPct val="90000"/>
              </a:lnSpc>
              <a:defRPr/>
            </a:pPr>
            <a:r>
              <a:rPr lang="sr-Latn-CS" sz="2400" dirty="0" smtClean="0">
                <a:latin typeface="Arial" charset="0"/>
              </a:rPr>
              <a:t>Слободни радикали се контролисано стварају у току </a:t>
            </a:r>
            <a:r>
              <a:rPr lang="sr-Cyrl-CS" sz="2400" dirty="0" smtClean="0">
                <a:latin typeface="Arial" charset="0"/>
              </a:rPr>
              <a:t>физиолошке</a:t>
            </a:r>
            <a:r>
              <a:rPr lang="sr-Latn-CS" sz="2400" dirty="0" smtClean="0">
                <a:latin typeface="Arial" charset="0"/>
              </a:rPr>
              <a:t> метаболичке активности ћелија и укључени су у многе функције ћелије </a:t>
            </a:r>
            <a:r>
              <a:rPr lang="sr-Latn-CS" sz="2400" i="1" dirty="0" smtClean="0">
                <a:latin typeface="Arial" charset="0"/>
              </a:rPr>
              <a:t>in vivo</a:t>
            </a:r>
            <a:r>
              <a:rPr lang="sr-Cyrl-CS" sz="2400" i="1" dirty="0" smtClean="0">
                <a:latin typeface="Arial" charset="0"/>
              </a:rPr>
              <a:t>.</a:t>
            </a:r>
            <a:endParaRPr lang="en-US" sz="2400" i="1" dirty="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70247"/>
    </mc:Choice>
    <mc:Fallback xmlns="">
      <p:transition spd="slow" advTm="70247"/>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p:txBody>
          <a:bodyPr/>
          <a:lstStyle/>
          <a:p>
            <a:pPr eaLnBrk="1" hangingPunct="1">
              <a:defRPr/>
            </a:pPr>
            <a:r>
              <a:rPr lang="sr-Latn-CS" sz="4000" smtClean="0">
                <a:solidFill>
                  <a:srgbClr val="FFFF00"/>
                </a:solidFill>
                <a:latin typeface="Arial" charset="0"/>
              </a:rPr>
              <a:t>НАСТАНАК КИСЕОНИЧНИХ РАДИКАЛА</a:t>
            </a:r>
            <a:endParaRPr lang="en-US" sz="4000" smtClean="0">
              <a:solidFill>
                <a:srgbClr val="FFFF00"/>
              </a:solidFill>
              <a:latin typeface="Arial" charset="0"/>
            </a:endParaRPr>
          </a:p>
        </p:txBody>
      </p:sp>
      <p:pic>
        <p:nvPicPr>
          <p:cNvPr id="15363" name="Picture 3" descr="презентација – слајд 6"/>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1808163"/>
            <a:ext cx="9144000" cy="5049837"/>
          </a:xfrm>
        </p:spPr>
      </p:pic>
    </p:spTree>
  </p:cSld>
  <p:clrMapOvr>
    <a:masterClrMapping/>
  </p:clrMapOvr>
  <mc:AlternateContent xmlns:mc="http://schemas.openxmlformats.org/markup-compatibility/2006" xmlns:p14="http://schemas.microsoft.com/office/powerpoint/2010/main">
    <mc:Choice Requires="p14">
      <p:transition spd="slow" p14:dur="2000" advTm="124066"/>
    </mc:Choice>
    <mc:Fallback xmlns="">
      <p:transition spd="slow" advTm="124066"/>
    </mc:Fallback>
  </mc:AlternateContent>
  <p:timing>
    <p:tnLst>
      <p:par>
        <p:cTn id="1" dur="indefinite" restart="never" nodeType="tmRoot"/>
      </p:par>
    </p:tnLst>
  </p:timing>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a:xfrm>
            <a:off x="0" y="0"/>
            <a:ext cx="9144000" cy="1371600"/>
          </a:xfrm>
        </p:spPr>
        <p:txBody>
          <a:bodyPr/>
          <a:lstStyle/>
          <a:p>
            <a:pPr eaLnBrk="1" hangingPunct="1">
              <a:defRPr/>
            </a:pPr>
            <a:r>
              <a:rPr lang="sr-Latn-CS" smtClean="0">
                <a:solidFill>
                  <a:srgbClr val="FFFF00"/>
                </a:solidFill>
                <a:latin typeface="Arial" charset="0"/>
              </a:rPr>
              <a:t>СУПЕРОКСИД</a:t>
            </a:r>
            <a:r>
              <a:rPr lang="sr-Cyrl-CS" smtClean="0">
                <a:solidFill>
                  <a:srgbClr val="FFFF00"/>
                </a:solidFill>
                <a:latin typeface="Arial" charset="0"/>
              </a:rPr>
              <a:t>-</a:t>
            </a:r>
            <a:r>
              <a:rPr lang="sr-Latn-CS" smtClean="0">
                <a:solidFill>
                  <a:srgbClr val="FFFF00"/>
                </a:solidFill>
                <a:latin typeface="Arial" charset="0"/>
              </a:rPr>
              <a:t>А</a:t>
            </a:r>
            <a:r>
              <a:rPr lang="sr-Cyrl-CS" smtClean="0">
                <a:solidFill>
                  <a:srgbClr val="FFFF00"/>
                </a:solidFill>
                <a:latin typeface="Arial" charset="0"/>
              </a:rPr>
              <a:t>НЈ</a:t>
            </a:r>
            <a:r>
              <a:rPr lang="sr-Latn-CS" smtClean="0">
                <a:solidFill>
                  <a:srgbClr val="FFFF00"/>
                </a:solidFill>
                <a:latin typeface="Arial" charset="0"/>
              </a:rPr>
              <a:t>ОН</a:t>
            </a:r>
            <a:r>
              <a:rPr lang="sr-Cyrl-CS" smtClean="0">
                <a:solidFill>
                  <a:srgbClr val="FFFF00"/>
                </a:solidFill>
                <a:latin typeface="Arial" charset="0"/>
              </a:rPr>
              <a:t>-</a:t>
            </a:r>
            <a:r>
              <a:rPr lang="sr-Latn-CS" smtClean="0">
                <a:solidFill>
                  <a:srgbClr val="FFFF00"/>
                </a:solidFill>
                <a:latin typeface="Arial" charset="0"/>
              </a:rPr>
              <a:t>РАДИКАЛ</a:t>
            </a:r>
          </a:p>
        </p:txBody>
      </p:sp>
      <p:sp>
        <p:nvSpPr>
          <p:cNvPr id="48131" name="Rectangle 3"/>
          <p:cNvSpPr>
            <a:spLocks noGrp="1" noChangeArrowheads="1"/>
          </p:cNvSpPr>
          <p:nvPr>
            <p:ph type="body" idx="1"/>
          </p:nvPr>
        </p:nvSpPr>
        <p:spPr>
          <a:xfrm>
            <a:off x="0" y="1371600"/>
            <a:ext cx="8928100" cy="5878513"/>
          </a:xfrm>
        </p:spPr>
        <p:txBody>
          <a:bodyPr/>
          <a:lstStyle/>
          <a:p>
            <a:pPr eaLnBrk="1" hangingPunct="1">
              <a:defRPr/>
            </a:pPr>
            <a:r>
              <a:rPr lang="sr-Latn-CS" sz="2000" dirty="0" smtClean="0">
                <a:latin typeface="Arial" charset="0"/>
              </a:rPr>
              <a:t>Настаје </a:t>
            </a:r>
            <a:r>
              <a:rPr lang="sr-Latn-CS" sz="2000" b="1" u="sng" dirty="0" smtClean="0">
                <a:solidFill>
                  <a:srgbClr val="FFFF00"/>
                </a:solidFill>
                <a:latin typeface="Arial" charset="0"/>
              </a:rPr>
              <a:t>једноелектронском редукцијом молекуларног кисеоника</a:t>
            </a:r>
            <a:r>
              <a:rPr lang="sr-Latn-CS" sz="2000" dirty="0" smtClean="0">
                <a:latin typeface="Arial" charset="0"/>
              </a:rPr>
              <a:t>  у митохондријама, пероксизомима и ЕР (О</a:t>
            </a:r>
            <a:r>
              <a:rPr lang="sr-Latn-CS" sz="2000" baseline="-25000" dirty="0" smtClean="0">
                <a:latin typeface="Arial" charset="0"/>
              </a:rPr>
              <a:t>2</a:t>
            </a:r>
            <a:r>
              <a:rPr lang="en-US" sz="2000" dirty="0" smtClean="0">
                <a:latin typeface="Arial" charset="0"/>
              </a:rPr>
              <a:t>·</a:t>
            </a:r>
            <a:r>
              <a:rPr lang="sr-Latn-CS" sz="2000" dirty="0" smtClean="0">
                <a:latin typeface="Arial" charset="0"/>
              </a:rPr>
              <a:t>) или</a:t>
            </a:r>
            <a:r>
              <a:rPr lang="sr-Cyrl-CS" sz="2000" dirty="0" smtClean="0">
                <a:latin typeface="Arial" charset="0"/>
              </a:rPr>
              <a:t>,</a:t>
            </a:r>
            <a:r>
              <a:rPr lang="sr-Latn-CS" sz="2000" dirty="0" smtClean="0">
                <a:latin typeface="Arial" charset="0"/>
              </a:rPr>
              <a:t> </a:t>
            </a:r>
          </a:p>
          <a:p>
            <a:pPr eaLnBrk="1" hangingPunct="1">
              <a:defRPr/>
            </a:pPr>
            <a:r>
              <a:rPr lang="sr-Latn-CS" sz="2000" b="1" u="sng" dirty="0" smtClean="0">
                <a:latin typeface="Arial" charset="0"/>
              </a:rPr>
              <a:t>Једноелектронском оксидацијом водоник пероксида</a:t>
            </a:r>
            <a:r>
              <a:rPr lang="sr-Latn-CS" sz="2000" dirty="0" smtClean="0">
                <a:latin typeface="Arial" charset="0"/>
              </a:rPr>
              <a:t> (протонизована форма: хидропероксидни радикал </a:t>
            </a:r>
            <a:r>
              <a:rPr lang="en-US" sz="2000" dirty="0" smtClean="0">
                <a:latin typeface="Arial" charset="0"/>
              </a:rPr>
              <a:t>H</a:t>
            </a:r>
            <a:r>
              <a:rPr lang="sr-Latn-CS" sz="2000" dirty="0" smtClean="0">
                <a:latin typeface="Arial" charset="0"/>
              </a:rPr>
              <a:t>О</a:t>
            </a:r>
            <a:r>
              <a:rPr lang="sr-Latn-CS" sz="2000" baseline="-25000" dirty="0" smtClean="0">
                <a:latin typeface="Arial" charset="0"/>
              </a:rPr>
              <a:t>2</a:t>
            </a:r>
            <a:r>
              <a:rPr lang="en-US" sz="2000" dirty="0" smtClean="0">
                <a:latin typeface="Arial" charset="0"/>
              </a:rPr>
              <a:t>·</a:t>
            </a:r>
            <a:r>
              <a:rPr lang="sr-Latn-CS" sz="2000" dirty="0" smtClean="0">
                <a:latin typeface="Arial" charset="0"/>
              </a:rPr>
              <a:t>)</a:t>
            </a:r>
            <a:r>
              <a:rPr lang="sr-Cyrl-CS" sz="2000" dirty="0" smtClean="0">
                <a:latin typeface="Arial" charset="0"/>
              </a:rPr>
              <a:t>.</a:t>
            </a:r>
            <a:endParaRPr lang="en-US" sz="2000" dirty="0" smtClean="0">
              <a:latin typeface="Arial" charset="0"/>
            </a:endParaRPr>
          </a:p>
          <a:p>
            <a:pPr eaLnBrk="1" hangingPunct="1">
              <a:defRPr/>
            </a:pPr>
            <a:r>
              <a:rPr lang="sr-Latn-CS" sz="2000" dirty="0" smtClean="0">
                <a:latin typeface="Arial" charset="0"/>
              </a:rPr>
              <a:t>Понаша као умерено редукујуће средство (редукује хиноне (</a:t>
            </a:r>
            <a:r>
              <a:rPr lang="sr-Cyrl-CS" sz="2000" dirty="0" smtClean="0">
                <a:latin typeface="Arial" charset="0"/>
              </a:rPr>
              <a:t>С</a:t>
            </a:r>
            <a:r>
              <a:rPr lang="sr-Latn-CS" sz="2000" dirty="0" smtClean="0">
                <a:latin typeface="Arial" charset="0"/>
              </a:rPr>
              <a:t>о Q) и цитохром</a:t>
            </a:r>
            <a:r>
              <a:rPr lang="sr-Cyrl-CS" sz="2000" dirty="0" smtClean="0">
                <a:latin typeface="Arial" charset="0"/>
              </a:rPr>
              <a:t>-</a:t>
            </a:r>
            <a:r>
              <a:rPr lang="en-US" sz="2000" i="1" dirty="0" smtClean="0">
                <a:latin typeface="Arial" charset="0"/>
              </a:rPr>
              <a:t>c</a:t>
            </a:r>
            <a:r>
              <a:rPr lang="sr-Latn-CS" sz="2000" dirty="0" smtClean="0">
                <a:latin typeface="Arial" charset="0"/>
              </a:rPr>
              <a:t>)</a:t>
            </a:r>
            <a:r>
              <a:rPr lang="sr-Cyrl-CS" sz="2000" dirty="0" smtClean="0">
                <a:latin typeface="Arial" charset="0"/>
              </a:rPr>
              <a:t>.</a:t>
            </a:r>
            <a:endParaRPr lang="sr-Latn-CS" sz="2000" dirty="0" smtClean="0">
              <a:latin typeface="Arial" charset="0"/>
            </a:endParaRPr>
          </a:p>
          <a:p>
            <a:pPr eaLnBrk="1" hangingPunct="1">
              <a:defRPr/>
            </a:pPr>
            <a:r>
              <a:rPr lang="sr-Latn-CS" sz="2000" dirty="0" smtClean="0">
                <a:latin typeface="Arial" charset="0"/>
              </a:rPr>
              <a:t>Ређе се понаша као оксидујуће средство (оксидује витамин Е и </a:t>
            </a:r>
            <a:r>
              <a:rPr lang="en-US" sz="2000" dirty="0" smtClean="0">
                <a:latin typeface="Arial" charset="0"/>
              </a:rPr>
              <a:t>C</a:t>
            </a:r>
            <a:r>
              <a:rPr lang="sr-Latn-CS" sz="2000" dirty="0" smtClean="0">
                <a:latin typeface="Arial" charset="0"/>
              </a:rPr>
              <a:t>, катехоламине, тиоле и хемопротеине али не и незасићене масне киселине)</a:t>
            </a:r>
            <a:r>
              <a:rPr lang="sr-Cyrl-CS" sz="2000" dirty="0" smtClean="0">
                <a:latin typeface="Arial" charset="0"/>
              </a:rPr>
              <a:t>.</a:t>
            </a:r>
            <a:r>
              <a:rPr lang="sr-Latn-CS" sz="2000" dirty="0" smtClean="0">
                <a:latin typeface="Arial" charset="0"/>
              </a:rPr>
              <a:t>		</a:t>
            </a:r>
          </a:p>
          <a:p>
            <a:pPr eaLnBrk="1" hangingPunct="1">
              <a:spcBef>
                <a:spcPct val="15000"/>
              </a:spcBef>
              <a:buFont typeface="Wingdings" panose="05000000000000000000" pitchFamily="2" charset="2"/>
              <a:buNone/>
              <a:defRPr/>
            </a:pPr>
            <a:endParaRPr lang="ar-SA" sz="2000" dirty="0" smtClean="0">
              <a:latin typeface="Arial" charset="0"/>
              <a:sym typeface="Wingdings" pitchFamily="2" charset="2"/>
            </a:endParaRPr>
          </a:p>
        </p:txBody>
      </p:sp>
      <p:pic>
        <p:nvPicPr>
          <p:cNvPr id="16388" name="Picture 4" descr="IVANKA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138" y="4365625"/>
            <a:ext cx="774065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39295"/>
    </mc:Choice>
    <mc:Fallback xmlns="">
      <p:transition spd="slow" advTm="139295"/>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type="body" idx="1"/>
          </p:nvPr>
        </p:nvSpPr>
        <p:spPr>
          <a:xfrm>
            <a:off x="0" y="1752600"/>
            <a:ext cx="9144000" cy="4467225"/>
          </a:xfrm>
        </p:spPr>
        <p:txBody>
          <a:bodyPr/>
          <a:lstStyle/>
          <a:p>
            <a:pPr eaLnBrk="1" hangingPunct="1">
              <a:defRPr/>
            </a:pPr>
            <a:r>
              <a:rPr lang="sr-Latn-CS" sz="2800" smtClean="0">
                <a:latin typeface="Arial" charset="0"/>
              </a:rPr>
              <a:t>У присуству</a:t>
            </a:r>
            <a:r>
              <a:rPr lang="en-US" sz="2800" smtClean="0">
                <a:latin typeface="Arial" charset="0"/>
              </a:rPr>
              <a:t> </a:t>
            </a:r>
            <a:r>
              <a:rPr lang="sr-Latn-CS" sz="2800" smtClean="0">
                <a:latin typeface="Arial" charset="0"/>
              </a:rPr>
              <a:t>слободних јона метала са променљивом валенцом  претвара се у хидроксилни радикал у </a:t>
            </a:r>
            <a:r>
              <a:rPr lang="sr-Latn-CS" sz="2800" i="1" u="sng" smtClean="0">
                <a:latin typeface="Arial" charset="0"/>
              </a:rPr>
              <a:t>Haber–Weiss - овој реакцији</a:t>
            </a:r>
            <a:r>
              <a:rPr lang="sr-Cyrl-CS" sz="2800" i="1" u="sng" smtClean="0">
                <a:latin typeface="Arial" charset="0"/>
              </a:rPr>
              <a:t>:</a:t>
            </a:r>
            <a:endParaRPr lang="en-US" sz="2800" i="1" u="sng" smtClean="0">
              <a:latin typeface="Arial" charset="0"/>
            </a:endParaRPr>
          </a:p>
          <a:p>
            <a:pPr eaLnBrk="1" hangingPunct="1">
              <a:buFont typeface="Wingdings" panose="05000000000000000000" pitchFamily="2" charset="2"/>
              <a:buNone/>
              <a:defRPr/>
            </a:pPr>
            <a:r>
              <a:rPr lang="en-US" sz="2800" smtClean="0">
                <a:latin typeface="Arial" charset="0"/>
              </a:rPr>
              <a:t>	</a:t>
            </a:r>
            <a:r>
              <a:rPr lang="sr-Cyrl-CS" sz="2800" smtClean="0">
                <a:latin typeface="Arial" charset="0"/>
              </a:rPr>
              <a:t>	</a:t>
            </a:r>
            <a:r>
              <a:rPr lang="sl-SI" sz="2800" smtClean="0">
                <a:latin typeface="Arial" charset="0"/>
              </a:rPr>
              <a:t>О</a:t>
            </a:r>
            <a:r>
              <a:rPr lang="sl-SI" sz="2800" baseline="-25000" smtClean="0">
                <a:latin typeface="Arial" charset="0"/>
              </a:rPr>
              <a:t>2</a:t>
            </a:r>
            <a:r>
              <a:rPr lang="sl-SI" sz="2800" smtClean="0">
                <a:latin typeface="Arial" charset="0"/>
              </a:rPr>
              <a:t>·  + </a:t>
            </a:r>
            <a:r>
              <a:rPr lang="sr-Latn-CS" sz="2800" smtClean="0">
                <a:latin typeface="Arial" charset="0"/>
              </a:rPr>
              <a:t>H</a:t>
            </a:r>
            <a:r>
              <a:rPr lang="sr-Latn-CS" sz="2800" baseline="-25000" smtClean="0">
                <a:latin typeface="Arial" charset="0"/>
              </a:rPr>
              <a:t>2</a:t>
            </a:r>
            <a:r>
              <a:rPr lang="sr-Latn-CS" sz="2800" smtClean="0">
                <a:latin typeface="Arial" charset="0"/>
              </a:rPr>
              <a:t>О</a:t>
            </a:r>
            <a:r>
              <a:rPr lang="sr-Latn-CS" sz="2800" baseline="-25000" smtClean="0">
                <a:latin typeface="Arial" charset="0"/>
              </a:rPr>
              <a:t>2</a:t>
            </a:r>
            <a:r>
              <a:rPr lang="sr-Latn-CS" sz="2800" smtClean="0">
                <a:latin typeface="Arial" charset="0"/>
              </a:rPr>
              <a:t> </a:t>
            </a:r>
            <a:r>
              <a:rPr lang="sr-Latn-CS" sz="2800" smtClean="0">
                <a:latin typeface="Arial" charset="0"/>
                <a:cs typeface="Arial" charset="0"/>
              </a:rPr>
              <a:t>→</a:t>
            </a:r>
            <a:r>
              <a:rPr lang="sr-Latn-CS" sz="2800" smtClean="0">
                <a:latin typeface="Arial" charset="0"/>
              </a:rPr>
              <a:t> О</a:t>
            </a:r>
            <a:r>
              <a:rPr lang="sr-Latn-CS" sz="2800" baseline="-25000" smtClean="0">
                <a:latin typeface="Arial" charset="0"/>
              </a:rPr>
              <a:t>2</a:t>
            </a:r>
            <a:r>
              <a:rPr lang="sr-Latn-CS" sz="2800" smtClean="0">
                <a:latin typeface="Arial" charset="0"/>
              </a:rPr>
              <a:t> +  ОH</a:t>
            </a:r>
            <a:r>
              <a:rPr lang="en-US" sz="2800" smtClean="0">
                <a:latin typeface="Arial" charset="0"/>
              </a:rPr>
              <a:t>¯</a:t>
            </a:r>
            <a:r>
              <a:rPr lang="sr-Latn-CS" sz="2800" smtClean="0">
                <a:latin typeface="Arial" charset="0"/>
              </a:rPr>
              <a:t>  + ОH·</a:t>
            </a:r>
            <a:endParaRPr lang="sr-Cyrl-CS" sz="2800" smtClean="0">
              <a:latin typeface="Arial" charset="0"/>
            </a:endParaRPr>
          </a:p>
          <a:p>
            <a:pPr eaLnBrk="1" hangingPunct="1">
              <a:buFont typeface="Wingdings" panose="05000000000000000000" pitchFamily="2" charset="2"/>
              <a:buNone/>
              <a:defRPr/>
            </a:pPr>
            <a:endParaRPr lang="sr-Latn-CS" sz="2800" smtClean="0">
              <a:latin typeface="Arial" charset="0"/>
            </a:endParaRPr>
          </a:p>
          <a:p>
            <a:pPr eaLnBrk="1" hangingPunct="1">
              <a:defRPr/>
            </a:pPr>
            <a:r>
              <a:rPr lang="sr-Latn-CS" sz="2800" smtClean="0">
                <a:latin typeface="Arial" charset="0"/>
              </a:rPr>
              <a:t>У физиолошким условима уклања га </a:t>
            </a:r>
            <a:r>
              <a:rPr lang="sr-Cyrl-CS" sz="2800" smtClean="0">
                <a:latin typeface="Arial" charset="0"/>
              </a:rPr>
              <a:t>супероксид-дизмутаза </a:t>
            </a:r>
            <a:r>
              <a:rPr lang="sr-Latn-CS" sz="2800" smtClean="0">
                <a:latin typeface="Arial" charset="0"/>
              </a:rPr>
              <a:t>превођењем  у водоник</a:t>
            </a:r>
            <a:r>
              <a:rPr lang="sr-Cyrl-CS" sz="2800" smtClean="0">
                <a:latin typeface="Arial" charset="0"/>
              </a:rPr>
              <a:t>-</a:t>
            </a:r>
            <a:r>
              <a:rPr lang="sr-Latn-CS" sz="2800" smtClean="0">
                <a:latin typeface="Arial" charset="0"/>
              </a:rPr>
              <a:t>пероксид</a:t>
            </a:r>
            <a:r>
              <a:rPr lang="sr-Cyrl-CS" sz="2800" smtClean="0">
                <a:latin typeface="Arial" charset="0"/>
              </a:rPr>
              <a:t>.</a:t>
            </a:r>
          </a:p>
          <a:p>
            <a:pPr eaLnBrk="1" hangingPunct="1">
              <a:buFont typeface="Wingdings" panose="05000000000000000000" pitchFamily="2" charset="2"/>
              <a:buNone/>
              <a:defRPr/>
            </a:pPr>
            <a:r>
              <a:rPr lang="sr-Latn-CS" sz="2800" smtClean="0">
                <a:latin typeface="Arial" charset="0"/>
              </a:rPr>
              <a:t>	</a:t>
            </a:r>
          </a:p>
          <a:p>
            <a:pPr eaLnBrk="1" hangingPunct="1">
              <a:defRPr/>
            </a:pPr>
            <a:r>
              <a:rPr lang="sr-Latn-CS" sz="2800" smtClean="0">
                <a:latin typeface="Arial" charset="0"/>
              </a:rPr>
              <a:t>Могућа је и спонтана, неензимска дизмутација</a:t>
            </a:r>
            <a:r>
              <a:rPr lang="sr-Cyrl-CS" sz="2800" smtClean="0">
                <a:latin typeface="Arial" charset="0"/>
              </a:rPr>
              <a:t>.</a:t>
            </a:r>
            <a:r>
              <a:rPr lang="sr-Latn-CS" sz="2800" smtClean="0">
                <a:latin typeface="Arial" charset="0"/>
              </a:rPr>
              <a:t>		</a:t>
            </a:r>
          </a:p>
        </p:txBody>
      </p:sp>
      <p:sp>
        <p:nvSpPr>
          <p:cNvPr id="49157" name="Rectangle 2"/>
          <p:cNvSpPr>
            <a:spLocks noRot="1" noChangeArrowheads="1"/>
          </p:cNvSpPr>
          <p:nvPr/>
        </p:nvSpPr>
        <p:spPr bwMode="auto">
          <a:xfrm>
            <a:off x="0" y="0"/>
            <a:ext cx="9144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lang="sr-Latn-CS" sz="4400" b="1">
                <a:solidFill>
                  <a:srgbClr val="FFFF00"/>
                </a:solidFill>
                <a:effectLst>
                  <a:outerShdw blurRad="38100" dist="38100" dir="2700000" algn="tl">
                    <a:srgbClr val="000000"/>
                  </a:outerShdw>
                </a:effectLst>
                <a:latin typeface="Arial" charset="0"/>
                <a:cs typeface="+mn-cs"/>
              </a:rPr>
              <a:t>СУПЕРОКСИД</a:t>
            </a:r>
            <a:r>
              <a:rPr lang="sr-Cyrl-CS" sz="4400" b="1">
                <a:solidFill>
                  <a:srgbClr val="FFFF00"/>
                </a:solidFill>
                <a:effectLst>
                  <a:outerShdw blurRad="38100" dist="38100" dir="2700000" algn="tl">
                    <a:srgbClr val="000000"/>
                  </a:outerShdw>
                </a:effectLst>
                <a:latin typeface="Arial" charset="0"/>
                <a:cs typeface="+mn-cs"/>
              </a:rPr>
              <a:t>-</a:t>
            </a:r>
            <a:r>
              <a:rPr lang="sr-Latn-CS" sz="4400" b="1">
                <a:solidFill>
                  <a:srgbClr val="FFFF00"/>
                </a:solidFill>
                <a:effectLst>
                  <a:outerShdw blurRad="38100" dist="38100" dir="2700000" algn="tl">
                    <a:srgbClr val="000000"/>
                  </a:outerShdw>
                </a:effectLst>
                <a:latin typeface="Arial" charset="0"/>
                <a:cs typeface="+mn-cs"/>
              </a:rPr>
              <a:t>А</a:t>
            </a:r>
            <a:r>
              <a:rPr lang="sr-Cyrl-CS" sz="4400" b="1">
                <a:solidFill>
                  <a:srgbClr val="FFFF00"/>
                </a:solidFill>
                <a:effectLst>
                  <a:outerShdw blurRad="38100" dist="38100" dir="2700000" algn="tl">
                    <a:srgbClr val="000000"/>
                  </a:outerShdw>
                </a:effectLst>
                <a:latin typeface="Arial" charset="0"/>
                <a:cs typeface="+mn-cs"/>
              </a:rPr>
              <a:t>НЈ</a:t>
            </a:r>
            <a:r>
              <a:rPr lang="sr-Latn-CS" sz="4400" b="1">
                <a:solidFill>
                  <a:srgbClr val="FFFF00"/>
                </a:solidFill>
                <a:effectLst>
                  <a:outerShdw blurRad="38100" dist="38100" dir="2700000" algn="tl">
                    <a:srgbClr val="000000"/>
                  </a:outerShdw>
                </a:effectLst>
                <a:latin typeface="Arial" charset="0"/>
                <a:cs typeface="+mn-cs"/>
              </a:rPr>
              <a:t>ОН</a:t>
            </a:r>
            <a:r>
              <a:rPr lang="sr-Cyrl-CS" sz="4400" b="1">
                <a:solidFill>
                  <a:srgbClr val="FFFF00"/>
                </a:solidFill>
                <a:effectLst>
                  <a:outerShdw blurRad="38100" dist="38100" dir="2700000" algn="tl">
                    <a:srgbClr val="000000"/>
                  </a:outerShdw>
                </a:effectLst>
                <a:latin typeface="Arial" charset="0"/>
                <a:cs typeface="+mn-cs"/>
              </a:rPr>
              <a:t>-</a:t>
            </a:r>
            <a:r>
              <a:rPr lang="sr-Latn-CS" sz="4400" b="1">
                <a:solidFill>
                  <a:srgbClr val="FFFF00"/>
                </a:solidFill>
                <a:effectLst>
                  <a:outerShdw blurRad="38100" dist="38100" dir="2700000" algn="tl">
                    <a:srgbClr val="000000"/>
                  </a:outerShdw>
                </a:effectLst>
                <a:latin typeface="Arial" charset="0"/>
                <a:cs typeface="+mn-cs"/>
              </a:rPr>
              <a:t>РАДИКАЛ</a:t>
            </a:r>
          </a:p>
        </p:txBody>
      </p:sp>
    </p:spTree>
  </p:cSld>
  <p:clrMapOvr>
    <a:masterClrMapping/>
  </p:clrMapOvr>
  <mc:AlternateContent xmlns:mc="http://schemas.openxmlformats.org/markup-compatibility/2006" xmlns:p14="http://schemas.microsoft.com/office/powerpoint/2010/main">
    <mc:Choice Requires="p14">
      <p:transition spd="slow" p14:dur="2000" advTm="100448"/>
    </mc:Choice>
    <mc:Fallback xmlns="">
      <p:transition spd="slow" advTm="100448"/>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468313" y="0"/>
            <a:ext cx="8229600" cy="1143000"/>
          </a:xfrm>
        </p:spPr>
        <p:txBody>
          <a:bodyPr/>
          <a:lstStyle/>
          <a:p>
            <a:pPr eaLnBrk="1" hangingPunct="1">
              <a:defRPr/>
            </a:pPr>
            <a:r>
              <a:rPr lang="sr-Latn-CS" smtClean="0">
                <a:solidFill>
                  <a:srgbClr val="FFFF00"/>
                </a:solidFill>
                <a:latin typeface="Arial" charset="0"/>
              </a:rPr>
              <a:t>ВОДОНИК</a:t>
            </a:r>
            <a:r>
              <a:rPr lang="sr-Cyrl-CS" smtClean="0">
                <a:solidFill>
                  <a:srgbClr val="FFFF00"/>
                </a:solidFill>
                <a:latin typeface="Arial" charset="0"/>
              </a:rPr>
              <a:t>-</a:t>
            </a:r>
            <a:r>
              <a:rPr lang="sr-Latn-CS" smtClean="0">
                <a:solidFill>
                  <a:srgbClr val="FFFF00"/>
                </a:solidFill>
                <a:latin typeface="Arial" charset="0"/>
              </a:rPr>
              <a:t>ПЕРОКСИД</a:t>
            </a:r>
          </a:p>
        </p:txBody>
      </p:sp>
      <p:sp>
        <p:nvSpPr>
          <p:cNvPr id="50179" name="Rectangle 3"/>
          <p:cNvSpPr>
            <a:spLocks noGrp="1" noChangeArrowheads="1"/>
          </p:cNvSpPr>
          <p:nvPr>
            <p:ph type="body" idx="1"/>
          </p:nvPr>
        </p:nvSpPr>
        <p:spPr>
          <a:xfrm>
            <a:off x="0" y="1376363"/>
            <a:ext cx="9144000" cy="5481637"/>
          </a:xfrm>
        </p:spPr>
        <p:txBody>
          <a:bodyPr/>
          <a:lstStyle/>
          <a:p>
            <a:pPr eaLnBrk="1" hangingPunct="1">
              <a:lnSpc>
                <a:spcPct val="80000"/>
              </a:lnSpc>
              <a:defRPr/>
            </a:pPr>
            <a:r>
              <a:rPr lang="sr-Latn-CS" sz="2600" b="1" u="sng" smtClean="0">
                <a:solidFill>
                  <a:srgbClr val="FFFF00"/>
                </a:solidFill>
                <a:latin typeface="Arial" charset="0"/>
              </a:rPr>
              <a:t>Није прави радикал</a:t>
            </a:r>
            <a:r>
              <a:rPr lang="sr-Latn-CS" sz="2200" smtClean="0">
                <a:solidFill>
                  <a:srgbClr val="FFFF00"/>
                </a:solidFill>
                <a:latin typeface="Arial" charset="0"/>
              </a:rPr>
              <a:t>,</a:t>
            </a:r>
            <a:r>
              <a:rPr lang="sr-Latn-CS" sz="2200" smtClean="0">
                <a:latin typeface="Arial" charset="0"/>
              </a:rPr>
              <a:t> нема неспарене електроне</a:t>
            </a:r>
            <a:r>
              <a:rPr lang="sr-Cyrl-CS" sz="2200" smtClean="0">
                <a:latin typeface="Arial" charset="0"/>
              </a:rPr>
              <a:t>.</a:t>
            </a:r>
            <a:endParaRPr lang="sr-Latn-CS" sz="2200" smtClean="0">
              <a:latin typeface="Arial" charset="0"/>
            </a:endParaRPr>
          </a:p>
          <a:p>
            <a:pPr eaLnBrk="1" hangingPunct="1">
              <a:lnSpc>
                <a:spcPct val="80000"/>
              </a:lnSpc>
              <a:defRPr/>
            </a:pPr>
            <a:r>
              <a:rPr lang="sr-Cyrl-CS" sz="2200" smtClean="0">
                <a:latin typeface="Arial" charset="0"/>
              </a:rPr>
              <a:t>Убраја се у </a:t>
            </a:r>
            <a:r>
              <a:rPr lang="sl-SI" sz="2200" smtClean="0">
                <a:latin typeface="Arial" charset="0"/>
              </a:rPr>
              <a:t>РОС </a:t>
            </a:r>
            <a:r>
              <a:rPr lang="sr-Cyrl-CS" sz="2200" smtClean="0">
                <a:latin typeface="Arial" charset="0"/>
              </a:rPr>
              <a:t>јер се лако преводи у хидроксилни радикал (</a:t>
            </a:r>
            <a:r>
              <a:rPr lang="sl-SI" sz="2200" smtClean="0">
                <a:latin typeface="Arial" charset="0"/>
              </a:rPr>
              <a:t>О</a:t>
            </a:r>
            <a:r>
              <a:rPr lang="en-US" sz="2200" smtClean="0">
                <a:latin typeface="Arial" charset="0"/>
              </a:rPr>
              <a:t>H·</a:t>
            </a:r>
            <a:r>
              <a:rPr lang="sr-Cyrl-CS" sz="2200" smtClean="0">
                <a:latin typeface="Arial" charset="0"/>
              </a:rPr>
              <a:t>).</a:t>
            </a:r>
          </a:p>
          <a:p>
            <a:pPr eaLnBrk="1" hangingPunct="1">
              <a:lnSpc>
                <a:spcPct val="80000"/>
              </a:lnSpc>
              <a:buFont typeface="Wingdings" panose="05000000000000000000" pitchFamily="2" charset="2"/>
              <a:buNone/>
              <a:defRPr/>
            </a:pPr>
            <a:endParaRPr lang="sr-Latn-CS" sz="1000" smtClean="0">
              <a:latin typeface="Arial" charset="0"/>
            </a:endParaRPr>
          </a:p>
          <a:p>
            <a:pPr eaLnBrk="1" hangingPunct="1">
              <a:lnSpc>
                <a:spcPct val="80000"/>
              </a:lnSpc>
              <a:defRPr/>
            </a:pPr>
            <a:r>
              <a:rPr lang="sr-Latn-CS" sz="2200" u="sng" smtClean="0">
                <a:latin typeface="Arial" charset="0"/>
              </a:rPr>
              <a:t>Настаје директном двоелектронском редукцијом О</a:t>
            </a:r>
            <a:r>
              <a:rPr lang="sr-Latn-CS" sz="2200" u="sng" baseline="-25000" smtClean="0">
                <a:latin typeface="Arial" charset="0"/>
              </a:rPr>
              <a:t>2</a:t>
            </a:r>
            <a:r>
              <a:rPr lang="sr-Cyrl-CS" sz="2200" u="sng" smtClean="0">
                <a:latin typeface="Arial" charset="0"/>
              </a:rPr>
              <a:t>:</a:t>
            </a:r>
            <a:endParaRPr lang="sr-Latn-CS" sz="2200" u="sng" baseline="-25000" smtClean="0">
              <a:latin typeface="Arial" charset="0"/>
            </a:endParaRPr>
          </a:p>
          <a:p>
            <a:pPr eaLnBrk="1" hangingPunct="1">
              <a:lnSpc>
                <a:spcPct val="80000"/>
              </a:lnSpc>
              <a:buFont typeface="Wingdings" panose="05000000000000000000" pitchFamily="2" charset="2"/>
              <a:buNone/>
              <a:defRPr/>
            </a:pPr>
            <a:r>
              <a:rPr lang="sr-Latn-CS" sz="2200" smtClean="0">
                <a:latin typeface="Arial" charset="0"/>
              </a:rPr>
              <a:t>	2H</a:t>
            </a:r>
            <a:r>
              <a:rPr lang="sr-Latn-CS" sz="2200" baseline="30000" smtClean="0">
                <a:latin typeface="Arial" charset="0"/>
              </a:rPr>
              <a:t>+</a:t>
            </a:r>
            <a:r>
              <a:rPr lang="sr-Latn-CS" sz="2200" smtClean="0">
                <a:latin typeface="Arial" charset="0"/>
              </a:rPr>
              <a:t> + О</a:t>
            </a:r>
            <a:r>
              <a:rPr lang="sr-Latn-CS" sz="2200" baseline="-25000" smtClean="0">
                <a:latin typeface="Arial" charset="0"/>
              </a:rPr>
              <a:t>2</a:t>
            </a:r>
            <a:r>
              <a:rPr lang="sr-Latn-CS" sz="2200" smtClean="0">
                <a:latin typeface="Arial" charset="0"/>
              </a:rPr>
              <a:t> + е</a:t>
            </a:r>
            <a:r>
              <a:rPr lang="en-US" sz="2200" smtClean="0">
                <a:latin typeface="Arial" charset="0"/>
              </a:rPr>
              <a:t>¯</a:t>
            </a:r>
            <a:r>
              <a:rPr lang="sr-Latn-CS" sz="2200" smtClean="0">
                <a:latin typeface="Arial" charset="0"/>
              </a:rPr>
              <a:t> + е</a:t>
            </a:r>
            <a:r>
              <a:rPr lang="en-US" sz="2200" smtClean="0">
                <a:latin typeface="Arial" charset="0"/>
              </a:rPr>
              <a:t>¯</a:t>
            </a:r>
            <a:r>
              <a:rPr lang="sr-Latn-CS" sz="2200" smtClean="0">
                <a:latin typeface="Arial" charset="0"/>
              </a:rPr>
              <a:t> </a:t>
            </a:r>
            <a:r>
              <a:rPr lang="sr-Latn-CS" sz="2200" b="1" smtClean="0">
                <a:latin typeface="Arial" charset="0"/>
              </a:rPr>
              <a:t>→ </a:t>
            </a:r>
            <a:r>
              <a:rPr lang="sr-Latn-CS" sz="2200" smtClean="0">
                <a:latin typeface="Arial" charset="0"/>
              </a:rPr>
              <a:t>H</a:t>
            </a:r>
            <a:r>
              <a:rPr lang="sr-Latn-CS" sz="2200" baseline="-25000" smtClean="0">
                <a:latin typeface="Arial" charset="0"/>
              </a:rPr>
              <a:t>2</a:t>
            </a:r>
            <a:r>
              <a:rPr lang="sr-Latn-CS" sz="2200" smtClean="0">
                <a:latin typeface="Arial" charset="0"/>
              </a:rPr>
              <a:t>О</a:t>
            </a:r>
            <a:r>
              <a:rPr lang="sr-Latn-CS" sz="2200" baseline="-25000" smtClean="0">
                <a:latin typeface="Arial" charset="0"/>
              </a:rPr>
              <a:t>2</a:t>
            </a:r>
            <a:endParaRPr lang="sr-Cyrl-CS" sz="2200" baseline="-25000" smtClean="0">
              <a:latin typeface="Arial" charset="0"/>
            </a:endParaRPr>
          </a:p>
          <a:p>
            <a:pPr eaLnBrk="1" hangingPunct="1">
              <a:lnSpc>
                <a:spcPct val="80000"/>
              </a:lnSpc>
              <a:buFont typeface="Wingdings" panose="05000000000000000000" pitchFamily="2" charset="2"/>
              <a:buNone/>
              <a:defRPr/>
            </a:pPr>
            <a:endParaRPr lang="sr-Latn-CS" sz="1000" baseline="-25000" smtClean="0">
              <a:latin typeface="Arial" charset="0"/>
            </a:endParaRPr>
          </a:p>
          <a:p>
            <a:pPr eaLnBrk="1" hangingPunct="1">
              <a:lnSpc>
                <a:spcPct val="80000"/>
              </a:lnSpc>
              <a:defRPr/>
            </a:pPr>
            <a:r>
              <a:rPr lang="sr-Latn-CS" sz="2200" u="sng" smtClean="0">
                <a:latin typeface="Arial" charset="0"/>
              </a:rPr>
              <a:t>Једноелектронском редукцијом супероксид</a:t>
            </a:r>
            <a:r>
              <a:rPr lang="sr-Cyrl-CS" sz="2200" u="sng" smtClean="0">
                <a:latin typeface="Arial" charset="0"/>
              </a:rPr>
              <a:t>-</a:t>
            </a:r>
            <a:r>
              <a:rPr lang="sr-Latn-CS" sz="2200" u="sng" smtClean="0">
                <a:latin typeface="Arial" charset="0"/>
              </a:rPr>
              <a:t>а</a:t>
            </a:r>
            <a:r>
              <a:rPr lang="sr-Cyrl-CS" sz="2200" u="sng" smtClean="0">
                <a:latin typeface="Arial" charset="0"/>
              </a:rPr>
              <a:t>нј</a:t>
            </a:r>
            <a:r>
              <a:rPr lang="sr-Latn-CS" sz="2200" u="sng" smtClean="0">
                <a:latin typeface="Arial" charset="0"/>
              </a:rPr>
              <a:t>он</a:t>
            </a:r>
            <a:r>
              <a:rPr lang="sr-Cyrl-CS" sz="2200" u="sng" smtClean="0">
                <a:latin typeface="Arial" charset="0"/>
              </a:rPr>
              <a:t>-</a:t>
            </a:r>
            <a:r>
              <a:rPr lang="sr-Latn-CS" sz="2200" u="sng" smtClean="0">
                <a:latin typeface="Arial" charset="0"/>
              </a:rPr>
              <a:t>радикала</a:t>
            </a:r>
            <a:r>
              <a:rPr lang="sr-Cyrl-CS" sz="2200" u="sng" smtClean="0">
                <a:latin typeface="Arial" charset="0"/>
              </a:rPr>
              <a:t>:</a:t>
            </a:r>
            <a:endParaRPr lang="sr-Latn-CS" sz="2200" u="sng" smtClean="0">
              <a:latin typeface="Arial" charset="0"/>
            </a:endParaRPr>
          </a:p>
          <a:p>
            <a:pPr eaLnBrk="1" hangingPunct="1">
              <a:lnSpc>
                <a:spcPct val="80000"/>
              </a:lnSpc>
              <a:buFont typeface="Wingdings" panose="05000000000000000000" pitchFamily="2" charset="2"/>
              <a:buNone/>
              <a:defRPr/>
            </a:pPr>
            <a:r>
              <a:rPr lang="sr-Latn-CS" sz="2200" smtClean="0">
                <a:latin typeface="Arial" charset="0"/>
              </a:rPr>
              <a:t>	 </a:t>
            </a:r>
            <a:r>
              <a:rPr lang="sl-SI" sz="2200" smtClean="0">
                <a:latin typeface="Arial" charset="0"/>
              </a:rPr>
              <a:t>О</a:t>
            </a:r>
            <a:r>
              <a:rPr lang="sl-SI" sz="2200" baseline="-25000" smtClean="0">
                <a:latin typeface="Arial" charset="0"/>
              </a:rPr>
              <a:t>2</a:t>
            </a:r>
            <a:r>
              <a:rPr lang="sl-SI" sz="2200" smtClean="0">
                <a:latin typeface="Arial" charset="0"/>
              </a:rPr>
              <a:t>·</a:t>
            </a:r>
            <a:r>
              <a:rPr lang="sl-SI" sz="2800" smtClean="0">
                <a:latin typeface="Arial" charset="0"/>
              </a:rPr>
              <a:t> + е</a:t>
            </a:r>
            <a:r>
              <a:rPr lang="sl-SI" sz="2800" baseline="30000" smtClean="0">
                <a:latin typeface="Arial" charset="0"/>
              </a:rPr>
              <a:t>-  </a:t>
            </a:r>
            <a:r>
              <a:rPr lang="sl-SI" sz="2800" smtClean="0">
                <a:latin typeface="Arial" charset="0"/>
              </a:rPr>
              <a:t>+ 2H</a:t>
            </a:r>
            <a:r>
              <a:rPr lang="sl-SI" sz="2800" baseline="30000" smtClean="0">
                <a:latin typeface="Arial" charset="0"/>
              </a:rPr>
              <a:t>+</a:t>
            </a:r>
            <a:r>
              <a:rPr lang="sl-SI" sz="2800" smtClean="0">
                <a:latin typeface="Arial" charset="0"/>
              </a:rPr>
              <a:t> → </a:t>
            </a:r>
            <a:r>
              <a:rPr lang="sr-Latn-CS" sz="2200" smtClean="0">
                <a:latin typeface="Arial" charset="0"/>
              </a:rPr>
              <a:t>H</a:t>
            </a:r>
            <a:r>
              <a:rPr lang="sr-Latn-CS" sz="2200" baseline="-25000" smtClean="0">
                <a:latin typeface="Arial" charset="0"/>
              </a:rPr>
              <a:t>2</a:t>
            </a:r>
            <a:r>
              <a:rPr lang="sr-Latn-CS" sz="2200" smtClean="0">
                <a:latin typeface="Arial" charset="0"/>
              </a:rPr>
              <a:t>О</a:t>
            </a:r>
            <a:r>
              <a:rPr lang="sr-Latn-CS" sz="2200" baseline="-25000" smtClean="0">
                <a:latin typeface="Arial" charset="0"/>
              </a:rPr>
              <a:t>2</a:t>
            </a:r>
            <a:endParaRPr lang="sr-Cyrl-CS" sz="2200" baseline="-25000" smtClean="0">
              <a:latin typeface="Arial" charset="0"/>
            </a:endParaRPr>
          </a:p>
          <a:p>
            <a:pPr eaLnBrk="1" hangingPunct="1">
              <a:lnSpc>
                <a:spcPct val="80000"/>
              </a:lnSpc>
              <a:buFont typeface="Wingdings" panose="05000000000000000000" pitchFamily="2" charset="2"/>
              <a:buNone/>
              <a:defRPr/>
            </a:pPr>
            <a:endParaRPr lang="sl-SI" sz="1000" smtClean="0">
              <a:latin typeface="Arial" charset="0"/>
            </a:endParaRPr>
          </a:p>
          <a:p>
            <a:pPr eaLnBrk="1" hangingPunct="1">
              <a:lnSpc>
                <a:spcPct val="80000"/>
              </a:lnSpc>
              <a:defRPr/>
            </a:pPr>
            <a:r>
              <a:rPr lang="sr-Latn-CS" sz="2200" u="sng" smtClean="0">
                <a:latin typeface="Arial" charset="0"/>
              </a:rPr>
              <a:t>Ензимском дизмутацијом дејством SOD</a:t>
            </a:r>
            <a:r>
              <a:rPr lang="sr-Cyrl-CS" sz="2200" u="sng" smtClean="0">
                <a:latin typeface="Arial" charset="0"/>
              </a:rPr>
              <a:t>:</a:t>
            </a:r>
            <a:endParaRPr lang="sr-Latn-CS" sz="2200" u="sng" smtClean="0">
              <a:latin typeface="Arial" charset="0"/>
            </a:endParaRPr>
          </a:p>
          <a:p>
            <a:pPr eaLnBrk="1" hangingPunct="1">
              <a:lnSpc>
                <a:spcPct val="80000"/>
              </a:lnSpc>
              <a:buFont typeface="Wingdings" panose="05000000000000000000" pitchFamily="2" charset="2"/>
              <a:buNone/>
              <a:defRPr/>
            </a:pPr>
            <a:r>
              <a:rPr lang="sr-Latn-CS" sz="2200" smtClean="0">
                <a:latin typeface="Arial" charset="0"/>
              </a:rPr>
              <a:t>	 </a:t>
            </a:r>
            <a:r>
              <a:rPr lang="sl-SI" sz="2200" smtClean="0">
                <a:latin typeface="Arial" charset="0"/>
              </a:rPr>
              <a:t>О</a:t>
            </a:r>
            <a:r>
              <a:rPr lang="sl-SI" sz="2200" baseline="-25000" smtClean="0">
                <a:latin typeface="Arial" charset="0"/>
              </a:rPr>
              <a:t>2</a:t>
            </a:r>
            <a:r>
              <a:rPr lang="sl-SI" sz="2200" smtClean="0">
                <a:latin typeface="Arial" charset="0"/>
              </a:rPr>
              <a:t>·</a:t>
            </a:r>
            <a:r>
              <a:rPr lang="sl-SI" sz="2800" smtClean="0">
                <a:latin typeface="Arial" charset="0"/>
              </a:rPr>
              <a:t>  + </a:t>
            </a:r>
            <a:r>
              <a:rPr lang="sr-Cyrl-CS" sz="2200" smtClean="0">
                <a:latin typeface="Arial" charset="0"/>
              </a:rPr>
              <a:t>О</a:t>
            </a:r>
            <a:r>
              <a:rPr lang="sl-SI" sz="2200" baseline="-25000" smtClean="0">
                <a:latin typeface="Arial" charset="0"/>
              </a:rPr>
              <a:t>2</a:t>
            </a:r>
            <a:r>
              <a:rPr lang="sl-SI" sz="2200" smtClean="0">
                <a:latin typeface="Arial" charset="0"/>
              </a:rPr>
              <a:t>· + 2</a:t>
            </a:r>
            <a:r>
              <a:rPr lang="en-US" sz="2200" smtClean="0">
                <a:latin typeface="Arial" charset="0"/>
                <a:cs typeface="Arial" charset="0"/>
              </a:rPr>
              <a:t>H</a:t>
            </a:r>
            <a:r>
              <a:rPr lang="sl-SI" sz="2200" baseline="30000" smtClean="0">
                <a:latin typeface="Arial" charset="0"/>
              </a:rPr>
              <a:t>+</a:t>
            </a:r>
            <a:r>
              <a:rPr lang="sl-SI" sz="2800" smtClean="0">
                <a:latin typeface="Arial" charset="0"/>
              </a:rPr>
              <a:t> → </a:t>
            </a:r>
            <a:r>
              <a:rPr lang="en-US" sz="2200" smtClean="0">
                <a:latin typeface="Arial" charset="0"/>
                <a:cs typeface="Arial" charset="0"/>
              </a:rPr>
              <a:t>H</a:t>
            </a:r>
            <a:r>
              <a:rPr lang="sr-Latn-CS" sz="2200" baseline="-25000" smtClean="0">
                <a:latin typeface="Arial" charset="0"/>
              </a:rPr>
              <a:t>2</a:t>
            </a:r>
            <a:r>
              <a:rPr lang="en-US" sz="2200" smtClean="0">
                <a:latin typeface="Arial" charset="0"/>
                <a:cs typeface="Arial" charset="0"/>
              </a:rPr>
              <a:t>O</a:t>
            </a:r>
            <a:r>
              <a:rPr lang="sr-Latn-CS" sz="2200" baseline="-25000" smtClean="0">
                <a:latin typeface="Arial" charset="0"/>
              </a:rPr>
              <a:t>2</a:t>
            </a:r>
            <a:endParaRPr lang="sr-Cyrl-CS" sz="2200" smtClean="0">
              <a:latin typeface="Arial" charset="0"/>
            </a:endParaRPr>
          </a:p>
          <a:p>
            <a:pPr eaLnBrk="1" hangingPunct="1">
              <a:lnSpc>
                <a:spcPct val="80000"/>
              </a:lnSpc>
              <a:buFont typeface="Wingdings" panose="05000000000000000000" pitchFamily="2" charset="2"/>
              <a:buNone/>
              <a:defRPr/>
            </a:pPr>
            <a:endParaRPr lang="sl-SI" sz="1200" smtClean="0">
              <a:latin typeface="Arial" charset="0"/>
            </a:endParaRPr>
          </a:p>
          <a:p>
            <a:pPr eaLnBrk="1" hangingPunct="1">
              <a:lnSpc>
                <a:spcPct val="80000"/>
              </a:lnSpc>
              <a:defRPr/>
            </a:pPr>
            <a:r>
              <a:rPr lang="sr-Latn-CS" sz="2200" smtClean="0">
                <a:latin typeface="Arial" charset="0"/>
              </a:rPr>
              <a:t>Неполаран, липососубилан, лако пролази мембране</a:t>
            </a:r>
            <a:r>
              <a:rPr lang="sr-Cyrl-CS" sz="2200" smtClean="0">
                <a:latin typeface="Arial" charset="0"/>
              </a:rPr>
              <a:t>.</a:t>
            </a:r>
          </a:p>
          <a:p>
            <a:pPr eaLnBrk="1" hangingPunct="1">
              <a:lnSpc>
                <a:spcPct val="80000"/>
              </a:lnSpc>
              <a:buFont typeface="Wingdings" panose="05000000000000000000" pitchFamily="2" charset="2"/>
              <a:buNone/>
              <a:defRPr/>
            </a:pPr>
            <a:endParaRPr lang="sr-Latn-CS" sz="1000" smtClean="0">
              <a:latin typeface="Arial" charset="0"/>
            </a:endParaRPr>
          </a:p>
          <a:p>
            <a:pPr eaLnBrk="1" hangingPunct="1">
              <a:lnSpc>
                <a:spcPct val="80000"/>
              </a:lnSpc>
              <a:defRPr/>
            </a:pPr>
            <a:r>
              <a:rPr lang="sr-Latn-CS" sz="2200" smtClean="0">
                <a:latin typeface="Arial" charset="0"/>
              </a:rPr>
              <a:t>Стабилан, релативно дуг полуживот</a:t>
            </a:r>
            <a:r>
              <a:rPr lang="sr-Cyrl-CS" sz="2200" smtClean="0">
                <a:latin typeface="Arial" charset="0"/>
              </a:rPr>
              <a:t>.</a:t>
            </a:r>
          </a:p>
          <a:p>
            <a:pPr eaLnBrk="1" hangingPunct="1">
              <a:lnSpc>
                <a:spcPct val="80000"/>
              </a:lnSpc>
              <a:buFont typeface="Wingdings" panose="05000000000000000000" pitchFamily="2" charset="2"/>
              <a:buNone/>
              <a:defRPr/>
            </a:pPr>
            <a:endParaRPr lang="sr-Latn-CS" sz="1000" smtClean="0">
              <a:latin typeface="Arial" charset="0"/>
            </a:endParaRPr>
          </a:p>
          <a:p>
            <a:pPr eaLnBrk="1" hangingPunct="1">
              <a:lnSpc>
                <a:spcPct val="80000"/>
              </a:lnSpc>
              <a:defRPr/>
            </a:pPr>
            <a:r>
              <a:rPr lang="sr-Latn-CS" sz="2200" smtClean="0">
                <a:latin typeface="Arial" charset="0"/>
              </a:rPr>
              <a:t>Настаје на нивоу </a:t>
            </a:r>
            <a:r>
              <a:rPr lang="sr-Latn-CS" sz="2200" i="1" smtClean="0">
                <a:latin typeface="Arial" charset="0"/>
              </a:rPr>
              <a:t>пероксизома,</a:t>
            </a:r>
            <a:r>
              <a:rPr lang="sr-Latn-CS" sz="2200" smtClean="0">
                <a:latin typeface="Arial" charset="0"/>
              </a:rPr>
              <a:t> митохондрија, микрозома и ћелијске мембране</a:t>
            </a:r>
            <a:r>
              <a:rPr lang="sr-Cyrl-CS" sz="2200" smtClean="0">
                <a:latin typeface="Arial" charset="0"/>
              </a:rPr>
              <a:t>.</a:t>
            </a:r>
            <a:endParaRPr lang="sr-Latn-CS" sz="2200" smtClean="0">
              <a:latin typeface="Arial" charset="0"/>
            </a:endParaRPr>
          </a:p>
          <a:p>
            <a:pPr eaLnBrk="1" hangingPunct="1">
              <a:lnSpc>
                <a:spcPct val="80000"/>
              </a:lnSpc>
              <a:buFont typeface="Wingdings" panose="05000000000000000000" pitchFamily="2" charset="2"/>
              <a:buNone/>
              <a:defRPr/>
            </a:pPr>
            <a:endParaRPr lang="en-US" sz="220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64564"/>
    </mc:Choice>
    <mc:Fallback xmlns="">
      <p:transition spd="slow" advTm="164564"/>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body" idx="1"/>
          </p:nvPr>
        </p:nvSpPr>
        <p:spPr>
          <a:xfrm>
            <a:off x="0" y="1628775"/>
            <a:ext cx="9144000" cy="5229225"/>
          </a:xfrm>
        </p:spPr>
        <p:txBody>
          <a:bodyPr/>
          <a:lstStyle/>
          <a:p>
            <a:pPr eaLnBrk="1" hangingPunct="1">
              <a:spcBef>
                <a:spcPct val="140000"/>
              </a:spcBef>
              <a:defRPr/>
            </a:pPr>
            <a:r>
              <a:rPr lang="sr-Latn-CS" sz="2200" dirty="0" smtClean="0">
                <a:latin typeface="Arial" charset="0"/>
              </a:rPr>
              <a:t>Показује врло токсичне ефекте уз дискриминацију према циљним биомолекулима</a:t>
            </a:r>
            <a:r>
              <a:rPr lang="sr-Cyrl-CS" sz="2200" dirty="0" smtClean="0">
                <a:latin typeface="Arial" charset="0"/>
              </a:rPr>
              <a:t>.</a:t>
            </a:r>
            <a:endParaRPr lang="sr-Latn-CS" sz="2200" dirty="0" smtClean="0">
              <a:latin typeface="Arial" charset="0"/>
            </a:endParaRPr>
          </a:p>
          <a:p>
            <a:pPr eaLnBrk="1" hangingPunct="1">
              <a:spcBef>
                <a:spcPct val="50000"/>
              </a:spcBef>
              <a:defRPr/>
            </a:pPr>
            <a:r>
              <a:rPr lang="sr-Latn-CS" sz="2200" dirty="0" smtClean="0">
                <a:latin typeface="Arial" charset="0"/>
              </a:rPr>
              <a:t>Изазива оштећење DNК, ћелијске мембране и мобилисање </a:t>
            </a:r>
            <a:r>
              <a:rPr lang="en-US" sz="2200" dirty="0" smtClean="0">
                <a:latin typeface="Arial" charset="0"/>
                <a:cs typeface="Arial" charset="0"/>
              </a:rPr>
              <a:t>C</a:t>
            </a:r>
            <a:r>
              <a:rPr lang="sr-Latn-CS" sz="2200" dirty="0" smtClean="0">
                <a:latin typeface="Arial" charset="0"/>
              </a:rPr>
              <a:t>а</a:t>
            </a:r>
            <a:r>
              <a:rPr lang="sr-Latn-CS" sz="2200" baseline="30000" dirty="0" smtClean="0">
                <a:latin typeface="Arial" charset="0"/>
              </a:rPr>
              <a:t>2+</a:t>
            </a:r>
            <a:r>
              <a:rPr lang="sr-Latn-CS" sz="2200" dirty="0" smtClean="0">
                <a:latin typeface="Arial" charset="0"/>
              </a:rPr>
              <a:t> из ћелијских депоа, утиче на процес оксидативне фосфорилације</a:t>
            </a:r>
            <a:r>
              <a:rPr lang="sr-Cyrl-CS" sz="2200" dirty="0" smtClean="0">
                <a:latin typeface="Arial" charset="0"/>
              </a:rPr>
              <a:t>:</a:t>
            </a:r>
            <a:endParaRPr lang="sr-Latn-CS" sz="2200" dirty="0" smtClean="0">
              <a:latin typeface="Arial" charset="0"/>
            </a:endParaRPr>
          </a:p>
          <a:p>
            <a:pPr eaLnBrk="1" hangingPunct="1">
              <a:buFont typeface="Wingdings" panose="05000000000000000000" pitchFamily="2" charset="2"/>
              <a:buNone/>
              <a:defRPr/>
            </a:pPr>
            <a:r>
              <a:rPr lang="sr-Latn-CS" sz="2200" i="1" u="sng" dirty="0" smtClean="0">
                <a:solidFill>
                  <a:srgbClr val="FFFF00"/>
                </a:solidFill>
                <a:latin typeface="Arial" charset="0"/>
              </a:rPr>
              <a:t>Haber –</a:t>
            </a:r>
            <a:r>
              <a:rPr lang="en-US" sz="2200" i="1" u="sng" dirty="0" smtClean="0">
                <a:solidFill>
                  <a:srgbClr val="FFFF00"/>
                </a:solidFill>
                <a:latin typeface="Arial" charset="0"/>
                <a:cs typeface="Arial" charset="0"/>
              </a:rPr>
              <a:t>W</a:t>
            </a:r>
            <a:r>
              <a:rPr lang="sr-Latn-CS" sz="2200" i="1" u="sng" dirty="0" smtClean="0">
                <a:solidFill>
                  <a:srgbClr val="FFFF00"/>
                </a:solidFill>
                <a:latin typeface="Arial" charset="0"/>
              </a:rPr>
              <a:t>eiss- ова реакција</a:t>
            </a:r>
            <a:r>
              <a:rPr lang="sr-Cyrl-CS" sz="2200" i="1" u="sng" dirty="0" smtClean="0">
                <a:solidFill>
                  <a:srgbClr val="FFFF00"/>
                </a:solidFill>
                <a:latin typeface="Arial" charset="0"/>
              </a:rPr>
              <a:t>:</a:t>
            </a:r>
            <a:r>
              <a:rPr lang="sr-Cyrl-CS" sz="2200" dirty="0" smtClean="0">
                <a:solidFill>
                  <a:srgbClr val="FFFF00"/>
                </a:solidFill>
                <a:latin typeface="Arial" charset="0"/>
              </a:rPr>
              <a:t>   </a:t>
            </a:r>
            <a:r>
              <a:rPr lang="sl-SI" sz="2200" dirty="0" smtClean="0">
                <a:latin typeface="Arial" charset="0"/>
              </a:rPr>
              <a:t>О</a:t>
            </a:r>
            <a:r>
              <a:rPr lang="sl-SI" sz="2200" baseline="-25000" dirty="0" smtClean="0">
                <a:latin typeface="Arial" charset="0"/>
              </a:rPr>
              <a:t>2</a:t>
            </a:r>
            <a:r>
              <a:rPr lang="sl-SI" sz="2200" dirty="0" smtClean="0">
                <a:latin typeface="Arial" charset="0"/>
              </a:rPr>
              <a:t>·  + </a:t>
            </a:r>
            <a:r>
              <a:rPr lang="sr-Latn-CS" sz="2200" dirty="0" smtClean="0">
                <a:latin typeface="Arial" charset="0"/>
              </a:rPr>
              <a:t>H</a:t>
            </a:r>
            <a:r>
              <a:rPr lang="sr-Latn-CS" sz="2200" baseline="-25000" dirty="0" smtClean="0">
                <a:latin typeface="Arial" charset="0"/>
              </a:rPr>
              <a:t>2</a:t>
            </a:r>
            <a:r>
              <a:rPr lang="sr-Latn-CS" sz="2200" dirty="0" smtClean="0">
                <a:latin typeface="Arial" charset="0"/>
              </a:rPr>
              <a:t>О</a:t>
            </a:r>
            <a:r>
              <a:rPr lang="sr-Latn-CS" sz="2200" baseline="-25000" dirty="0" smtClean="0">
                <a:latin typeface="Arial" charset="0"/>
              </a:rPr>
              <a:t>2</a:t>
            </a:r>
            <a:r>
              <a:rPr lang="sr-Latn-CS" sz="2200" dirty="0" smtClean="0">
                <a:latin typeface="Arial" charset="0"/>
              </a:rPr>
              <a:t> </a:t>
            </a:r>
            <a:r>
              <a:rPr lang="sr-Latn-CS" sz="2200" dirty="0" smtClean="0">
                <a:latin typeface="Arial" charset="0"/>
                <a:cs typeface="Arial" charset="0"/>
              </a:rPr>
              <a:t>→</a:t>
            </a:r>
            <a:r>
              <a:rPr lang="sr-Latn-CS" sz="2200" dirty="0" smtClean="0">
                <a:latin typeface="Arial" charset="0"/>
              </a:rPr>
              <a:t> О</a:t>
            </a:r>
            <a:r>
              <a:rPr lang="sr-Latn-CS" sz="2200" baseline="-25000" dirty="0" smtClean="0">
                <a:latin typeface="Arial" charset="0"/>
              </a:rPr>
              <a:t>2</a:t>
            </a:r>
            <a:r>
              <a:rPr lang="sr-Latn-CS" sz="2200" dirty="0" smtClean="0">
                <a:latin typeface="Arial" charset="0"/>
              </a:rPr>
              <a:t> +  ОH</a:t>
            </a:r>
            <a:r>
              <a:rPr lang="en-US" sz="2200" dirty="0" smtClean="0">
                <a:latin typeface="Arial" charset="0"/>
              </a:rPr>
              <a:t>¯</a:t>
            </a:r>
            <a:r>
              <a:rPr lang="sr-Latn-CS" sz="2200" dirty="0" smtClean="0">
                <a:latin typeface="Arial" charset="0"/>
              </a:rPr>
              <a:t>  + ОH·</a:t>
            </a:r>
            <a:endParaRPr lang="sr-Cyrl-CS" sz="2200" dirty="0" smtClean="0">
              <a:latin typeface="Arial" charset="0"/>
            </a:endParaRPr>
          </a:p>
          <a:p>
            <a:pPr eaLnBrk="1" hangingPunct="1">
              <a:buFont typeface="Wingdings" panose="05000000000000000000" pitchFamily="2" charset="2"/>
              <a:buNone/>
              <a:defRPr/>
            </a:pPr>
            <a:endParaRPr lang="en-US" sz="2200" dirty="0" smtClean="0">
              <a:latin typeface="Arial" charset="0"/>
            </a:endParaRPr>
          </a:p>
          <a:p>
            <a:pPr eaLnBrk="1" hangingPunct="1">
              <a:buFont typeface="Wingdings" panose="05000000000000000000" pitchFamily="2" charset="2"/>
              <a:buNone/>
              <a:defRPr/>
            </a:pPr>
            <a:r>
              <a:rPr lang="sr-Latn-CS" sz="2200" i="1" u="sng" dirty="0" smtClean="0">
                <a:solidFill>
                  <a:srgbClr val="FFFF00"/>
                </a:solidFill>
                <a:latin typeface="Arial" charset="0"/>
              </a:rPr>
              <a:t>Фентон-ова реакција</a:t>
            </a:r>
            <a:r>
              <a:rPr lang="sr-Cyrl-CS" sz="2200" i="1" u="sng" dirty="0" smtClean="0">
                <a:solidFill>
                  <a:srgbClr val="FFFF00"/>
                </a:solidFill>
                <a:latin typeface="Arial" charset="0"/>
              </a:rPr>
              <a:t>:</a:t>
            </a:r>
            <a:r>
              <a:rPr lang="sr-Cyrl-CS" sz="2200" dirty="0" smtClean="0">
                <a:solidFill>
                  <a:srgbClr val="FFFF00"/>
                </a:solidFill>
                <a:latin typeface="Arial" charset="0"/>
              </a:rPr>
              <a:t>   </a:t>
            </a:r>
            <a:r>
              <a:rPr lang="sr-Latn-CS" sz="2200" dirty="0" smtClean="0">
                <a:latin typeface="Arial" charset="0"/>
              </a:rPr>
              <a:t>Fe</a:t>
            </a:r>
            <a:r>
              <a:rPr lang="sr-Latn-CS" sz="2200" baseline="30000" dirty="0" smtClean="0">
                <a:latin typeface="Arial" charset="0"/>
              </a:rPr>
              <a:t>2+</a:t>
            </a:r>
            <a:r>
              <a:rPr lang="sr-Latn-CS" sz="2200" dirty="0" smtClean="0">
                <a:latin typeface="Arial" charset="0"/>
              </a:rPr>
              <a:t>  + H</a:t>
            </a:r>
            <a:r>
              <a:rPr lang="sr-Latn-CS" sz="2200" baseline="-25000" dirty="0" smtClean="0">
                <a:latin typeface="Arial" charset="0"/>
              </a:rPr>
              <a:t>2</a:t>
            </a:r>
            <a:r>
              <a:rPr lang="sr-Latn-CS" sz="2200" dirty="0" smtClean="0">
                <a:latin typeface="Arial" charset="0"/>
              </a:rPr>
              <a:t>О</a:t>
            </a:r>
            <a:r>
              <a:rPr lang="sr-Latn-CS" sz="2200" baseline="-25000" dirty="0" smtClean="0">
                <a:latin typeface="Arial" charset="0"/>
              </a:rPr>
              <a:t>2</a:t>
            </a:r>
            <a:r>
              <a:rPr lang="sr-Latn-CS" sz="2200" dirty="0" smtClean="0">
                <a:latin typeface="Arial" charset="0"/>
              </a:rPr>
              <a:t> </a:t>
            </a:r>
            <a:r>
              <a:rPr lang="sr-Latn-CS" sz="2200" dirty="0" smtClean="0">
                <a:latin typeface="Arial" charset="0"/>
                <a:cs typeface="Arial" charset="0"/>
              </a:rPr>
              <a:t>→</a:t>
            </a:r>
            <a:r>
              <a:rPr lang="sr-Latn-CS" sz="2200" dirty="0" smtClean="0">
                <a:latin typeface="Arial" charset="0"/>
              </a:rPr>
              <a:t> Fe</a:t>
            </a:r>
            <a:r>
              <a:rPr lang="sr-Latn-CS" sz="2200" baseline="30000" dirty="0" smtClean="0">
                <a:latin typeface="Arial" charset="0"/>
              </a:rPr>
              <a:t>3+</a:t>
            </a:r>
            <a:r>
              <a:rPr lang="sr-Latn-CS" sz="2200" dirty="0" smtClean="0">
                <a:latin typeface="Arial" charset="0"/>
              </a:rPr>
              <a:t> + ОH· + ОH</a:t>
            </a:r>
            <a:r>
              <a:rPr lang="en-US" sz="2200" dirty="0" smtClean="0">
                <a:latin typeface="Arial" charset="0"/>
              </a:rPr>
              <a:t>¯</a:t>
            </a:r>
            <a:endParaRPr lang="sr-Cyrl-CS" sz="2200" dirty="0" smtClean="0">
              <a:latin typeface="Arial" charset="0"/>
            </a:endParaRPr>
          </a:p>
          <a:p>
            <a:pPr eaLnBrk="1" hangingPunct="1">
              <a:buFont typeface="Wingdings" panose="05000000000000000000" pitchFamily="2" charset="2"/>
              <a:buNone/>
              <a:defRPr/>
            </a:pPr>
            <a:endParaRPr lang="en-US" sz="2200" dirty="0" smtClean="0">
              <a:latin typeface="Arial" charset="0"/>
            </a:endParaRPr>
          </a:p>
          <a:p>
            <a:pPr eaLnBrk="1" hangingPunct="1">
              <a:defRPr/>
            </a:pPr>
            <a:r>
              <a:rPr lang="sr-Latn-CS" sz="2200" dirty="0" smtClean="0">
                <a:latin typeface="Arial" charset="0"/>
              </a:rPr>
              <a:t>Уклања се активношћу каталазе и пероксидаза које разлажу H</a:t>
            </a:r>
            <a:r>
              <a:rPr lang="sr-Latn-CS" sz="2200" baseline="-25000" dirty="0" smtClean="0">
                <a:latin typeface="Arial" charset="0"/>
              </a:rPr>
              <a:t>2</a:t>
            </a:r>
            <a:r>
              <a:rPr lang="sr-Latn-CS" sz="2200" dirty="0" smtClean="0">
                <a:latin typeface="Arial" charset="0"/>
              </a:rPr>
              <a:t>О</a:t>
            </a:r>
            <a:r>
              <a:rPr lang="sr-Latn-CS" sz="2200" baseline="-25000" dirty="0" smtClean="0">
                <a:latin typeface="Arial" charset="0"/>
              </a:rPr>
              <a:t>2</a:t>
            </a:r>
            <a:r>
              <a:rPr lang="sr-Latn-CS" sz="2200" dirty="0" smtClean="0">
                <a:latin typeface="Arial" charset="0"/>
              </a:rPr>
              <a:t>,</a:t>
            </a:r>
            <a:r>
              <a:rPr lang="sr-Latn-CS" sz="2200" baseline="-25000" dirty="0" smtClean="0">
                <a:latin typeface="Arial" charset="0"/>
              </a:rPr>
              <a:t> </a:t>
            </a:r>
            <a:r>
              <a:rPr lang="sr-Cyrl-CS" sz="2200" baseline="-25000" dirty="0" smtClean="0">
                <a:latin typeface="Arial" charset="0"/>
              </a:rPr>
              <a:t> </a:t>
            </a:r>
            <a:r>
              <a:rPr lang="sr-Latn-CS" sz="2200" dirty="0" smtClean="0">
                <a:latin typeface="Arial" charset="0"/>
              </a:rPr>
              <a:t>али и активношћу SOD која онемогућава Haber–</a:t>
            </a:r>
            <a:r>
              <a:rPr lang="en-US" sz="2200" dirty="0" smtClean="0">
                <a:latin typeface="Arial" charset="0"/>
                <a:cs typeface="Arial" charset="0"/>
              </a:rPr>
              <a:t>W</a:t>
            </a:r>
            <a:r>
              <a:rPr lang="sr-Latn-CS" sz="2200" dirty="0" smtClean="0">
                <a:latin typeface="Arial" charset="0"/>
              </a:rPr>
              <a:t>eiss-o</a:t>
            </a:r>
            <a:r>
              <a:rPr lang="sr-Cyrl-CS" sz="2200" dirty="0" smtClean="0">
                <a:latin typeface="Arial" charset="0"/>
              </a:rPr>
              <a:t>ву</a:t>
            </a:r>
            <a:r>
              <a:rPr lang="sr-Latn-CS" sz="2200" dirty="0" smtClean="0">
                <a:latin typeface="Arial" charset="0"/>
              </a:rPr>
              <a:t> реакцију</a:t>
            </a:r>
            <a:r>
              <a:rPr lang="sr-Cyrl-CS" sz="2200" dirty="0" smtClean="0">
                <a:latin typeface="Arial" charset="0"/>
              </a:rPr>
              <a:t>. </a:t>
            </a:r>
            <a:endParaRPr lang="sr-Latn-CS" sz="2200" dirty="0" smtClean="0">
              <a:latin typeface="Arial" charset="0"/>
            </a:endParaRPr>
          </a:p>
        </p:txBody>
      </p:sp>
      <p:sp>
        <p:nvSpPr>
          <p:cNvPr id="51205" name="Rectangle 2"/>
          <p:cNvSpPr>
            <a:spLocks noRot="1" noChangeArrowheads="1"/>
          </p:cNvSpPr>
          <p:nvPr/>
        </p:nvSpPr>
        <p:spPr bwMode="auto">
          <a:xfrm>
            <a:off x="468313"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lang="sr-Latn-CS" sz="4400" b="1">
                <a:solidFill>
                  <a:srgbClr val="FFFF00"/>
                </a:solidFill>
                <a:effectLst>
                  <a:outerShdw blurRad="38100" dist="38100" dir="2700000" algn="tl">
                    <a:srgbClr val="000000"/>
                  </a:outerShdw>
                </a:effectLst>
                <a:latin typeface="Arial" charset="0"/>
                <a:cs typeface="+mn-cs"/>
              </a:rPr>
              <a:t>ВОДОНИК</a:t>
            </a:r>
            <a:r>
              <a:rPr lang="sr-Cyrl-CS" sz="4400" b="1">
                <a:solidFill>
                  <a:srgbClr val="FFFF00"/>
                </a:solidFill>
                <a:effectLst>
                  <a:outerShdw blurRad="38100" dist="38100" dir="2700000" algn="tl">
                    <a:srgbClr val="000000"/>
                  </a:outerShdw>
                </a:effectLst>
                <a:latin typeface="Arial" charset="0"/>
                <a:cs typeface="+mn-cs"/>
              </a:rPr>
              <a:t>-</a:t>
            </a:r>
            <a:r>
              <a:rPr lang="sr-Latn-CS" sz="4400" b="1">
                <a:solidFill>
                  <a:srgbClr val="FFFF00"/>
                </a:solidFill>
                <a:effectLst>
                  <a:outerShdw blurRad="38100" dist="38100" dir="2700000" algn="tl">
                    <a:srgbClr val="000000"/>
                  </a:outerShdw>
                </a:effectLst>
                <a:latin typeface="Arial" charset="0"/>
                <a:cs typeface="+mn-cs"/>
              </a:rPr>
              <a:t>ПЕРОКСИД</a:t>
            </a:r>
          </a:p>
        </p:txBody>
      </p:sp>
    </p:spTree>
  </p:cSld>
  <p:clrMapOvr>
    <a:masterClrMapping/>
  </p:clrMapOvr>
  <mc:AlternateContent xmlns:mc="http://schemas.openxmlformats.org/markup-compatibility/2006" xmlns:p14="http://schemas.microsoft.com/office/powerpoint/2010/main">
    <mc:Choice Requires="p14">
      <p:transition spd="slow" p14:dur="2000" advTm="197443"/>
    </mc:Choice>
    <mc:Fallback xmlns="">
      <p:transition spd="slow" advTm="197443"/>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p:nvPr>
        </p:nvSpPr>
        <p:spPr>
          <a:xfrm>
            <a:off x="-180975" y="333375"/>
            <a:ext cx="9166225" cy="1143000"/>
          </a:xfrm>
        </p:spPr>
        <p:txBody>
          <a:bodyPr/>
          <a:lstStyle/>
          <a:p>
            <a:pPr eaLnBrk="1" hangingPunct="1">
              <a:defRPr/>
            </a:pPr>
            <a:r>
              <a:rPr lang="sr-Latn-CS" smtClean="0">
                <a:solidFill>
                  <a:srgbClr val="FFFF00"/>
                </a:solidFill>
                <a:latin typeface="Arial" charset="0"/>
              </a:rPr>
              <a:t>ХИДРОКСИЛНИ</a:t>
            </a:r>
            <a:r>
              <a:rPr lang="sr-Cyrl-CS" smtClean="0">
                <a:solidFill>
                  <a:srgbClr val="FFFF00"/>
                </a:solidFill>
                <a:latin typeface="Arial" charset="0"/>
              </a:rPr>
              <a:t>-</a:t>
            </a:r>
            <a:r>
              <a:rPr lang="sr-Latn-CS" smtClean="0">
                <a:solidFill>
                  <a:srgbClr val="FFFF00"/>
                </a:solidFill>
                <a:latin typeface="Arial" charset="0"/>
              </a:rPr>
              <a:t>РАДИКАЛ</a:t>
            </a:r>
          </a:p>
        </p:txBody>
      </p:sp>
      <p:sp>
        <p:nvSpPr>
          <p:cNvPr id="52227" name="Rectangle 3"/>
          <p:cNvSpPr>
            <a:spLocks noGrp="1" noChangeArrowheads="1"/>
          </p:cNvSpPr>
          <p:nvPr>
            <p:ph type="body" idx="1"/>
          </p:nvPr>
        </p:nvSpPr>
        <p:spPr>
          <a:xfrm>
            <a:off x="250825" y="1628775"/>
            <a:ext cx="8893175" cy="5229225"/>
          </a:xfrm>
        </p:spPr>
        <p:txBody>
          <a:bodyPr/>
          <a:lstStyle/>
          <a:p>
            <a:pPr eaLnBrk="1" hangingPunct="1">
              <a:lnSpc>
                <a:spcPct val="80000"/>
              </a:lnSpc>
              <a:defRPr/>
            </a:pPr>
            <a:r>
              <a:rPr lang="sr-Latn-CS" sz="2400" smtClean="0">
                <a:latin typeface="Arial" charset="0"/>
              </a:rPr>
              <a:t>Продукт непотпуне редукције молекуларног кисеоника са три електрона</a:t>
            </a:r>
            <a:r>
              <a:rPr lang="sr-Cyrl-CS" sz="2400" smtClean="0">
                <a:latin typeface="Arial" charset="0"/>
              </a:rPr>
              <a:t>.</a:t>
            </a:r>
          </a:p>
          <a:p>
            <a:pPr eaLnBrk="1" hangingPunct="1">
              <a:lnSpc>
                <a:spcPct val="80000"/>
              </a:lnSpc>
              <a:buFont typeface="Wingdings" panose="05000000000000000000" pitchFamily="2" charset="2"/>
              <a:buNone/>
              <a:defRPr/>
            </a:pPr>
            <a:endParaRPr lang="sr-Latn-CS" sz="2400" smtClean="0">
              <a:latin typeface="Arial" charset="0"/>
            </a:endParaRPr>
          </a:p>
          <a:p>
            <a:pPr eaLnBrk="1" hangingPunct="1">
              <a:lnSpc>
                <a:spcPct val="80000"/>
              </a:lnSpc>
              <a:defRPr/>
            </a:pPr>
            <a:r>
              <a:rPr lang="sr-Latn-CS" sz="2400" smtClean="0">
                <a:latin typeface="Arial" charset="0"/>
              </a:rPr>
              <a:t>Настаје и из супероксид</a:t>
            </a:r>
            <a:r>
              <a:rPr lang="sr-Cyrl-CS" sz="2400" smtClean="0">
                <a:latin typeface="Arial" charset="0"/>
              </a:rPr>
              <a:t>-</a:t>
            </a:r>
            <a:r>
              <a:rPr lang="sr-Latn-CS" sz="2400" smtClean="0">
                <a:latin typeface="Arial" charset="0"/>
              </a:rPr>
              <a:t>а</a:t>
            </a:r>
            <a:r>
              <a:rPr lang="sr-Cyrl-CS" sz="2400" smtClean="0">
                <a:latin typeface="Arial" charset="0"/>
              </a:rPr>
              <a:t>нј</a:t>
            </a:r>
            <a:r>
              <a:rPr lang="sr-Latn-CS" sz="2400" smtClean="0">
                <a:latin typeface="Arial" charset="0"/>
              </a:rPr>
              <a:t>он</a:t>
            </a:r>
            <a:r>
              <a:rPr lang="sr-Cyrl-CS" sz="2400" smtClean="0">
                <a:latin typeface="Arial" charset="0"/>
              </a:rPr>
              <a:t>-</a:t>
            </a:r>
            <a:r>
              <a:rPr lang="sr-Latn-CS" sz="2400" smtClean="0">
                <a:latin typeface="Arial" charset="0"/>
              </a:rPr>
              <a:t>радикала (</a:t>
            </a:r>
            <a:r>
              <a:rPr lang="en-US" sz="2400" smtClean="0">
                <a:latin typeface="Arial" charset="0"/>
                <a:cs typeface="Arial" charset="0"/>
              </a:rPr>
              <a:t>H</a:t>
            </a:r>
            <a:r>
              <a:rPr lang="sr-Latn-CS" sz="2400" smtClean="0">
                <a:latin typeface="Arial" charset="0"/>
              </a:rPr>
              <a:t>aber-</a:t>
            </a:r>
            <a:r>
              <a:rPr lang="en-US" sz="2400" smtClean="0">
                <a:latin typeface="Arial" charset="0"/>
                <a:cs typeface="Arial" charset="0"/>
              </a:rPr>
              <a:t>W</a:t>
            </a:r>
            <a:r>
              <a:rPr lang="sr-Latn-CS" sz="2400" smtClean="0">
                <a:latin typeface="Arial" charset="0"/>
              </a:rPr>
              <a:t>eiss-ова реакција) и из водоник пероксида  (</a:t>
            </a:r>
            <a:r>
              <a:rPr lang="en-US" sz="2400" smtClean="0">
                <a:latin typeface="Arial" charset="0"/>
                <a:cs typeface="Arial" charset="0"/>
              </a:rPr>
              <a:t>F</a:t>
            </a:r>
            <a:r>
              <a:rPr lang="sr-Latn-CS" sz="2400" smtClean="0">
                <a:latin typeface="Arial" charset="0"/>
              </a:rPr>
              <a:t>enton-ова реакција)</a:t>
            </a:r>
            <a:r>
              <a:rPr lang="sr-Cyrl-CS" sz="2400" smtClean="0">
                <a:latin typeface="Arial" charset="0"/>
              </a:rPr>
              <a:t>.</a:t>
            </a:r>
          </a:p>
          <a:p>
            <a:pPr eaLnBrk="1" hangingPunct="1">
              <a:lnSpc>
                <a:spcPct val="80000"/>
              </a:lnSpc>
              <a:buFont typeface="Wingdings" panose="05000000000000000000" pitchFamily="2" charset="2"/>
              <a:buNone/>
              <a:defRPr/>
            </a:pPr>
            <a:endParaRPr lang="sr-Latn-CS" sz="2400" smtClean="0">
              <a:latin typeface="Arial" charset="0"/>
            </a:endParaRPr>
          </a:p>
          <a:p>
            <a:pPr eaLnBrk="1" hangingPunct="1">
              <a:lnSpc>
                <a:spcPct val="80000"/>
              </a:lnSpc>
              <a:defRPr/>
            </a:pPr>
            <a:r>
              <a:rPr lang="sr-Latn-CS" sz="2400" smtClean="0">
                <a:latin typeface="Arial" charset="0"/>
              </a:rPr>
              <a:t>Fenton – ова реакција: значајно је присуство слободних јона метала са променљивом валенцом </a:t>
            </a:r>
            <a:r>
              <a:rPr lang="en-US" sz="2400" smtClean="0">
                <a:latin typeface="Arial" charset="0"/>
                <a:cs typeface="Arial" charset="0"/>
              </a:rPr>
              <a:t>F</a:t>
            </a:r>
            <a:r>
              <a:rPr lang="sr-Latn-CS" sz="2400" smtClean="0">
                <a:latin typeface="Arial" charset="0"/>
              </a:rPr>
              <a:t>e</a:t>
            </a:r>
            <a:r>
              <a:rPr lang="sr-Latn-CS" sz="2400" baseline="30000" smtClean="0">
                <a:latin typeface="Arial" charset="0"/>
              </a:rPr>
              <a:t>3+</a:t>
            </a:r>
            <a:r>
              <a:rPr lang="sr-Latn-CS" sz="2400" smtClean="0">
                <a:latin typeface="Arial" charset="0"/>
              </a:rPr>
              <a:t> и </a:t>
            </a:r>
            <a:r>
              <a:rPr lang="en-US" sz="2400" smtClean="0">
                <a:latin typeface="Arial" charset="0"/>
                <a:cs typeface="Arial" charset="0"/>
              </a:rPr>
              <a:t>C</a:t>
            </a:r>
            <a:r>
              <a:rPr lang="sr-Latn-CS" sz="2400" smtClean="0">
                <a:latin typeface="Arial" charset="0"/>
              </a:rPr>
              <a:t>u</a:t>
            </a:r>
            <a:r>
              <a:rPr lang="sr-Latn-CS" sz="2400" baseline="30000" smtClean="0">
                <a:latin typeface="Arial" charset="0"/>
              </a:rPr>
              <a:t>2+</a:t>
            </a:r>
            <a:r>
              <a:rPr lang="sr-Cyrl-CS" sz="2400" smtClean="0">
                <a:latin typeface="Arial" charset="0"/>
              </a:rPr>
              <a:t>.</a:t>
            </a:r>
            <a:endParaRPr lang="sr-Cyrl-CS" sz="2400" baseline="30000" smtClean="0">
              <a:latin typeface="Arial" charset="0"/>
            </a:endParaRPr>
          </a:p>
          <a:p>
            <a:pPr eaLnBrk="1" hangingPunct="1">
              <a:lnSpc>
                <a:spcPct val="80000"/>
              </a:lnSpc>
              <a:buFont typeface="Wingdings" panose="05000000000000000000" pitchFamily="2" charset="2"/>
              <a:buNone/>
              <a:defRPr/>
            </a:pPr>
            <a:endParaRPr lang="sr-Latn-CS" sz="2400" baseline="30000" smtClean="0">
              <a:latin typeface="Arial" charset="0"/>
            </a:endParaRPr>
          </a:p>
          <a:p>
            <a:pPr eaLnBrk="1" hangingPunct="1">
              <a:lnSpc>
                <a:spcPct val="80000"/>
              </a:lnSpc>
              <a:defRPr/>
            </a:pPr>
            <a:r>
              <a:rPr lang="sr-Latn-CS" sz="2400" smtClean="0">
                <a:latin typeface="Arial" charset="0"/>
              </a:rPr>
              <a:t>Гвожђе које је везано у виду трансферина, лактоферина, феритина, фери</a:t>
            </a:r>
            <a:r>
              <a:rPr lang="sr-Cyrl-CS" sz="2400" smtClean="0">
                <a:latin typeface="Arial" charset="0"/>
              </a:rPr>
              <a:t>-</a:t>
            </a:r>
            <a:r>
              <a:rPr lang="sr-Latn-CS" sz="2400" smtClean="0">
                <a:latin typeface="Arial" charset="0"/>
              </a:rPr>
              <a:t>ензима и других ХЕМ</a:t>
            </a:r>
            <a:r>
              <a:rPr lang="sr-Cyrl-CS" sz="2400" smtClean="0">
                <a:latin typeface="Arial" charset="0"/>
              </a:rPr>
              <a:t>-</a:t>
            </a:r>
            <a:r>
              <a:rPr lang="sr-Latn-CS" sz="2400" smtClean="0">
                <a:latin typeface="Arial" charset="0"/>
              </a:rPr>
              <a:t>протеина не може да учествује у Fenton-овој реакцији</a:t>
            </a:r>
            <a:r>
              <a:rPr lang="sr-Cyrl-CS" sz="2400" smtClean="0">
                <a:latin typeface="Arial" charset="0"/>
              </a:rPr>
              <a:t>.</a:t>
            </a:r>
            <a:r>
              <a:rPr lang="sr-Latn-CS" sz="2400" smtClean="0">
                <a:latin typeface="Arial" charset="0"/>
              </a:rPr>
              <a:t> </a:t>
            </a:r>
          </a:p>
          <a:p>
            <a:pPr eaLnBrk="1" hangingPunct="1">
              <a:lnSpc>
                <a:spcPct val="80000"/>
              </a:lnSpc>
              <a:defRPr/>
            </a:pPr>
            <a:endParaRPr lang="sr-Latn-CS" sz="240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89302"/>
    </mc:Choice>
    <mc:Fallback xmlns="">
      <p:transition spd="slow" advTm="89302"/>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1"/>
          </p:nvPr>
        </p:nvSpPr>
        <p:spPr>
          <a:xfrm>
            <a:off x="682625" y="1628775"/>
            <a:ext cx="8461375" cy="5003800"/>
          </a:xfrm>
        </p:spPr>
        <p:txBody>
          <a:bodyPr/>
          <a:lstStyle/>
          <a:p>
            <a:pPr eaLnBrk="1" hangingPunct="1">
              <a:lnSpc>
                <a:spcPct val="80000"/>
              </a:lnSpc>
              <a:spcBef>
                <a:spcPct val="130000"/>
              </a:spcBef>
              <a:defRPr/>
            </a:pPr>
            <a:r>
              <a:rPr lang="sr-Latn-CS" dirty="0" smtClean="0">
                <a:latin typeface="Arial" charset="0"/>
              </a:rPr>
              <a:t>Без икакве дискриминације реагује са свим биолошким макромолекулима</a:t>
            </a:r>
            <a:r>
              <a:rPr lang="sr-Cyrl-CS" dirty="0" smtClean="0">
                <a:latin typeface="Arial" charset="0"/>
              </a:rPr>
              <a:t>.</a:t>
            </a:r>
            <a:endParaRPr lang="sr-Latn-CS" dirty="0" smtClean="0">
              <a:latin typeface="Arial" charset="0"/>
            </a:endParaRPr>
          </a:p>
          <a:p>
            <a:pPr eaLnBrk="1" hangingPunct="1">
              <a:spcBef>
                <a:spcPts val="0"/>
              </a:spcBef>
              <a:defRPr/>
            </a:pPr>
            <a:r>
              <a:rPr lang="sr-Latn-CS" u="sng" dirty="0" smtClean="0">
                <a:latin typeface="Arial" charset="0"/>
              </a:rPr>
              <a:t>Могућа су три типа реакција:</a:t>
            </a:r>
          </a:p>
          <a:p>
            <a:pPr eaLnBrk="1" hangingPunct="1">
              <a:spcBef>
                <a:spcPts val="0"/>
              </a:spcBef>
              <a:buFont typeface="Wingdings" panose="05000000000000000000" pitchFamily="2" charset="2"/>
              <a:buNone/>
              <a:defRPr/>
            </a:pPr>
            <a:r>
              <a:rPr lang="sr-Latn-CS" dirty="0" smtClean="0">
                <a:latin typeface="Arial" charset="0"/>
              </a:rPr>
              <a:t>	- трансфер електрона</a:t>
            </a:r>
            <a:r>
              <a:rPr lang="en-US" dirty="0" smtClean="0">
                <a:latin typeface="Arial" charset="0"/>
              </a:rPr>
              <a:t>,</a:t>
            </a:r>
            <a:endParaRPr lang="sr-Latn-CS" dirty="0" smtClean="0">
              <a:latin typeface="Arial" charset="0"/>
            </a:endParaRPr>
          </a:p>
          <a:p>
            <a:pPr eaLnBrk="1" hangingPunct="1">
              <a:spcBef>
                <a:spcPts val="0"/>
              </a:spcBef>
              <a:buFont typeface="Wingdings" panose="05000000000000000000" pitchFamily="2" charset="2"/>
              <a:buNone/>
              <a:defRPr/>
            </a:pPr>
            <a:r>
              <a:rPr lang="sr-Latn-CS" dirty="0" smtClean="0">
                <a:latin typeface="Arial" charset="0"/>
              </a:rPr>
              <a:t>	- одузимање водоника</a:t>
            </a:r>
            <a:r>
              <a:rPr lang="x-none" dirty="0" smtClean="0">
                <a:latin typeface="Arial" charset="0"/>
              </a:rPr>
              <a:t>,</a:t>
            </a:r>
            <a:endParaRPr lang="sr-Latn-CS" dirty="0" smtClean="0">
              <a:latin typeface="Arial" charset="0"/>
            </a:endParaRPr>
          </a:p>
          <a:p>
            <a:pPr eaLnBrk="1" hangingPunct="1">
              <a:spcBef>
                <a:spcPts val="0"/>
              </a:spcBef>
              <a:buFont typeface="Wingdings" panose="05000000000000000000" pitchFamily="2" charset="2"/>
              <a:buNone/>
              <a:defRPr/>
            </a:pPr>
            <a:r>
              <a:rPr lang="sr-Latn-CS" dirty="0" smtClean="0">
                <a:latin typeface="Arial" charset="0"/>
              </a:rPr>
              <a:t>	- адиција</a:t>
            </a:r>
            <a:r>
              <a:rPr lang="x-none" dirty="0" smtClean="0">
                <a:latin typeface="Arial" charset="0"/>
              </a:rPr>
              <a:t>.</a:t>
            </a:r>
            <a:endParaRPr lang="sr-Cyrl-CS" dirty="0" smtClean="0">
              <a:latin typeface="Arial" charset="0"/>
            </a:endParaRPr>
          </a:p>
          <a:p>
            <a:pPr eaLnBrk="1" hangingPunct="1">
              <a:spcBef>
                <a:spcPts val="0"/>
              </a:spcBef>
              <a:buFont typeface="Wingdings" panose="05000000000000000000" pitchFamily="2" charset="2"/>
              <a:buNone/>
              <a:defRPr/>
            </a:pPr>
            <a:endParaRPr lang="sr-Latn-CS" dirty="0" smtClean="0">
              <a:latin typeface="Arial" charset="0"/>
            </a:endParaRPr>
          </a:p>
          <a:p>
            <a:pPr eaLnBrk="1" hangingPunct="1">
              <a:spcBef>
                <a:spcPts val="0"/>
              </a:spcBef>
              <a:defRPr/>
            </a:pPr>
            <a:r>
              <a:rPr lang="x-none" dirty="0" smtClean="0">
                <a:latin typeface="Arial" charset="0"/>
              </a:rPr>
              <a:t>Н</a:t>
            </a:r>
            <a:r>
              <a:rPr lang="sr-Latn-CS" dirty="0" smtClean="0">
                <a:latin typeface="Arial" charset="0"/>
              </a:rPr>
              <a:t>е постоји ефикасан </a:t>
            </a:r>
            <a:r>
              <a:rPr lang="sr-Cyrl-CS" dirty="0" smtClean="0">
                <a:latin typeface="Arial" charset="0"/>
              </a:rPr>
              <a:t>антиоксидативни </a:t>
            </a:r>
            <a:r>
              <a:rPr lang="sr-Latn-CS" dirty="0" smtClean="0">
                <a:latin typeface="Arial" charset="0"/>
              </a:rPr>
              <a:t>систем за уклањање ОH</a:t>
            </a:r>
            <a:r>
              <a:rPr lang="en-US" dirty="0" smtClean="0">
                <a:latin typeface="Arial" charset="0"/>
              </a:rPr>
              <a:t>·</a:t>
            </a:r>
          </a:p>
        </p:txBody>
      </p:sp>
      <p:sp>
        <p:nvSpPr>
          <p:cNvPr id="53253" name="Rectangle 2"/>
          <p:cNvSpPr>
            <a:spLocks noRot="1" noChangeArrowheads="1"/>
          </p:cNvSpPr>
          <p:nvPr/>
        </p:nvSpPr>
        <p:spPr bwMode="auto">
          <a:xfrm>
            <a:off x="-180975" y="333375"/>
            <a:ext cx="91662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lang="sr-Latn-CS" sz="4400" b="1">
                <a:solidFill>
                  <a:srgbClr val="FFFF00"/>
                </a:solidFill>
                <a:effectLst>
                  <a:outerShdw blurRad="38100" dist="38100" dir="2700000" algn="tl">
                    <a:srgbClr val="000000"/>
                  </a:outerShdw>
                </a:effectLst>
                <a:latin typeface="Arial" charset="0"/>
                <a:cs typeface="+mn-cs"/>
              </a:rPr>
              <a:t>ХИДРОКСИЛНИ</a:t>
            </a:r>
            <a:r>
              <a:rPr lang="sr-Cyrl-CS" sz="4400" b="1">
                <a:solidFill>
                  <a:srgbClr val="FFFF00"/>
                </a:solidFill>
                <a:effectLst>
                  <a:outerShdw blurRad="38100" dist="38100" dir="2700000" algn="tl">
                    <a:srgbClr val="000000"/>
                  </a:outerShdw>
                </a:effectLst>
                <a:latin typeface="Arial" charset="0"/>
                <a:cs typeface="+mn-cs"/>
              </a:rPr>
              <a:t>-</a:t>
            </a:r>
            <a:r>
              <a:rPr lang="sr-Latn-CS" sz="4400" b="1">
                <a:solidFill>
                  <a:srgbClr val="FFFF00"/>
                </a:solidFill>
                <a:effectLst>
                  <a:outerShdw blurRad="38100" dist="38100" dir="2700000" algn="tl">
                    <a:srgbClr val="000000"/>
                  </a:outerShdw>
                </a:effectLst>
                <a:latin typeface="Arial" charset="0"/>
                <a:cs typeface="+mn-cs"/>
              </a:rPr>
              <a:t>РАДИКАЛ</a:t>
            </a:r>
          </a:p>
        </p:txBody>
      </p:sp>
    </p:spTree>
  </p:cSld>
  <p:clrMapOvr>
    <a:masterClrMapping/>
  </p:clrMapOvr>
  <mc:AlternateContent xmlns:mc="http://schemas.openxmlformats.org/markup-compatibility/2006" xmlns:p14="http://schemas.microsoft.com/office/powerpoint/2010/main">
    <mc:Choice Requires="p14">
      <p:transition spd="slow" p14:dur="2000" advTm="237616"/>
    </mc:Choice>
    <mc:Fallback xmlns="">
      <p:transition spd="slow" advTm="237616"/>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rrowheads="1"/>
          </p:cNvSpPr>
          <p:nvPr>
            <p:ph type="title"/>
          </p:nvPr>
        </p:nvSpPr>
        <p:spPr>
          <a:xfrm>
            <a:off x="503238" y="188913"/>
            <a:ext cx="8229600" cy="1143000"/>
          </a:xfrm>
        </p:spPr>
        <p:txBody>
          <a:bodyPr/>
          <a:lstStyle/>
          <a:p>
            <a:pPr eaLnBrk="1" hangingPunct="1">
              <a:defRPr/>
            </a:pPr>
            <a:r>
              <a:rPr lang="sr-Latn-CS" sz="4000" smtClean="0">
                <a:solidFill>
                  <a:srgbClr val="FFFF00"/>
                </a:solidFill>
                <a:latin typeface="Arial" charset="0"/>
              </a:rPr>
              <a:t>МЕСТА ПРОДУКЦИЈЕ</a:t>
            </a:r>
            <a:r>
              <a:rPr lang="sr-Latn-CS" sz="3700" smtClean="0">
                <a:solidFill>
                  <a:srgbClr val="FFFF00"/>
                </a:solidFill>
                <a:latin typeface="Arial" charset="0"/>
              </a:rPr>
              <a:t> </a:t>
            </a:r>
            <a:r>
              <a:rPr lang="sr-Latn-CS" sz="4000" smtClean="0">
                <a:solidFill>
                  <a:srgbClr val="FFFF00"/>
                </a:solidFill>
                <a:latin typeface="Arial" charset="0"/>
              </a:rPr>
              <a:t>КСР У ФИЗИОЛОШКИМ УСЛОВИМА</a:t>
            </a:r>
          </a:p>
        </p:txBody>
      </p:sp>
      <p:sp>
        <p:nvSpPr>
          <p:cNvPr id="54275" name="Rectangle 3"/>
          <p:cNvSpPr>
            <a:spLocks noGrp="1" noChangeArrowheads="1"/>
          </p:cNvSpPr>
          <p:nvPr>
            <p:ph type="body" idx="1"/>
          </p:nvPr>
        </p:nvSpPr>
        <p:spPr>
          <a:xfrm>
            <a:off x="457200" y="1844675"/>
            <a:ext cx="8686800" cy="4525963"/>
          </a:xfrm>
        </p:spPr>
        <p:txBody>
          <a:bodyPr/>
          <a:lstStyle/>
          <a:p>
            <a:pPr eaLnBrk="1" hangingPunct="1">
              <a:lnSpc>
                <a:spcPct val="90000"/>
              </a:lnSpc>
              <a:defRPr/>
            </a:pPr>
            <a:r>
              <a:rPr lang="sr-Latn-CS" sz="2400" b="1" u="sng" smtClean="0">
                <a:solidFill>
                  <a:srgbClr val="FFFF00"/>
                </a:solidFill>
                <a:latin typeface="Arial" charset="0"/>
              </a:rPr>
              <a:t>Оксидативна фосфорилација у митохондријама</a:t>
            </a:r>
            <a:r>
              <a:rPr lang="sr-Cyrl-CS" sz="2400" b="1" u="sng" smtClean="0">
                <a:solidFill>
                  <a:srgbClr val="FFFF00"/>
                </a:solidFill>
                <a:latin typeface="Arial" charset="0"/>
              </a:rPr>
              <a:t>.</a:t>
            </a:r>
            <a:r>
              <a:rPr lang="sr-Latn-CS" sz="2400" u="sng" smtClean="0">
                <a:solidFill>
                  <a:srgbClr val="FFFF00"/>
                </a:solidFill>
                <a:latin typeface="Arial" charset="0"/>
              </a:rPr>
              <a:t> </a:t>
            </a:r>
          </a:p>
          <a:p>
            <a:pPr algn="just" eaLnBrk="1" hangingPunct="1">
              <a:lnSpc>
                <a:spcPct val="90000"/>
              </a:lnSpc>
              <a:buFont typeface="Symbol" pitchFamily="18" charset="2"/>
              <a:buBlip>
                <a:blip r:embed="rId3"/>
              </a:buBlip>
              <a:defRPr/>
            </a:pPr>
            <a:r>
              <a:rPr lang="sr-Latn-CS" sz="2400" smtClean="0">
                <a:latin typeface="Arial" charset="0"/>
              </a:rPr>
              <a:t>Оксидативна хидроксилација у микрозомима</a:t>
            </a:r>
            <a:r>
              <a:rPr lang="sr-Cyrl-CS" sz="2400" smtClean="0">
                <a:latin typeface="Arial" charset="0"/>
              </a:rPr>
              <a:t>.</a:t>
            </a:r>
            <a:endParaRPr lang="sr-Latn-CS" sz="2400" smtClean="0">
              <a:latin typeface="Arial" charset="0"/>
            </a:endParaRPr>
          </a:p>
          <a:p>
            <a:pPr algn="just" eaLnBrk="1" hangingPunct="1">
              <a:lnSpc>
                <a:spcPct val="90000"/>
              </a:lnSpc>
              <a:buFont typeface="Symbol" pitchFamily="18" charset="2"/>
              <a:buBlip>
                <a:blip r:embed="rId3"/>
              </a:buBlip>
              <a:defRPr/>
            </a:pPr>
            <a:r>
              <a:rPr lang="sr-Latn-CS" sz="2400" smtClean="0">
                <a:latin typeface="Arial" charset="0"/>
              </a:rPr>
              <a:t>Аутооксидација малих молекула</a:t>
            </a:r>
            <a:r>
              <a:rPr lang="sr-Cyrl-CS" sz="2400" smtClean="0">
                <a:latin typeface="Arial" charset="0"/>
              </a:rPr>
              <a:t>.</a:t>
            </a:r>
          </a:p>
          <a:p>
            <a:pPr algn="just" eaLnBrk="1" hangingPunct="1">
              <a:lnSpc>
                <a:spcPct val="90000"/>
              </a:lnSpc>
              <a:buFont typeface="Symbol" pitchFamily="18" charset="2"/>
              <a:buNone/>
              <a:defRPr/>
            </a:pPr>
            <a:endParaRPr lang="sr-Latn-CS" sz="2400" smtClean="0">
              <a:latin typeface="Arial" charset="0"/>
            </a:endParaRPr>
          </a:p>
          <a:p>
            <a:pPr algn="just" eaLnBrk="1" hangingPunct="1">
              <a:lnSpc>
                <a:spcPct val="90000"/>
              </a:lnSpc>
              <a:buFont typeface="Symbol" pitchFamily="18" charset="2"/>
              <a:buBlip>
                <a:blip r:embed="rId3"/>
              </a:buBlip>
              <a:defRPr/>
            </a:pPr>
            <a:r>
              <a:rPr lang="sr-Latn-CS" sz="2400" b="1" u="sng" smtClean="0">
                <a:solidFill>
                  <a:srgbClr val="FFFF00"/>
                </a:solidFill>
                <a:latin typeface="Arial" charset="0"/>
              </a:rPr>
              <a:t>Фагоцитоза</a:t>
            </a:r>
            <a:r>
              <a:rPr lang="sr-Cyrl-CS" sz="2400" b="1" u="sng" smtClean="0">
                <a:solidFill>
                  <a:srgbClr val="FFFF00"/>
                </a:solidFill>
                <a:latin typeface="Arial" charset="0"/>
              </a:rPr>
              <a:t>.</a:t>
            </a:r>
            <a:endParaRPr lang="sr-Latn-CS" sz="2400" b="1" u="sng" smtClean="0">
              <a:solidFill>
                <a:srgbClr val="FFFF00"/>
              </a:solidFill>
              <a:latin typeface="Arial" charset="0"/>
            </a:endParaRPr>
          </a:p>
          <a:p>
            <a:pPr eaLnBrk="1" hangingPunct="1">
              <a:lnSpc>
                <a:spcPct val="90000"/>
              </a:lnSpc>
              <a:defRPr/>
            </a:pPr>
            <a:r>
              <a:rPr lang="sr-Latn-CS" sz="2400" smtClean="0">
                <a:latin typeface="Arial" charset="0"/>
              </a:rPr>
              <a:t>Синтеза еикосаноида</a:t>
            </a:r>
            <a:r>
              <a:rPr lang="sr-Cyrl-CS" sz="2400" smtClean="0">
                <a:latin typeface="Arial" charset="0"/>
              </a:rPr>
              <a:t>.</a:t>
            </a:r>
            <a:r>
              <a:rPr lang="sr-Latn-CS" sz="2400" smtClean="0">
                <a:latin typeface="Arial" charset="0"/>
              </a:rPr>
              <a:t> </a:t>
            </a:r>
          </a:p>
          <a:p>
            <a:pPr eaLnBrk="1" hangingPunct="1">
              <a:lnSpc>
                <a:spcPct val="90000"/>
              </a:lnSpc>
              <a:defRPr/>
            </a:pPr>
            <a:r>
              <a:rPr lang="sr-Latn-CS" sz="2400" smtClean="0">
                <a:latin typeface="Arial" charset="0"/>
              </a:rPr>
              <a:t>Као продукти каталитичких реакција ензима</a:t>
            </a:r>
            <a:r>
              <a:rPr lang="sr-Cyrl-CS" sz="2400" smtClean="0">
                <a:latin typeface="Arial" charset="0"/>
              </a:rPr>
              <a:t>.</a:t>
            </a:r>
            <a:r>
              <a:rPr lang="sr-Latn-CS" sz="2400" smtClean="0">
                <a:latin typeface="Arial" charset="0"/>
              </a:rPr>
              <a:t> </a:t>
            </a:r>
            <a:endParaRPr lang="sr-Cyrl-CS" sz="2400" smtClean="0">
              <a:latin typeface="Arial" charset="0"/>
            </a:endParaRPr>
          </a:p>
          <a:p>
            <a:pPr eaLnBrk="1" hangingPunct="1">
              <a:lnSpc>
                <a:spcPct val="90000"/>
              </a:lnSpc>
              <a:buFont typeface="Wingdings" panose="05000000000000000000" pitchFamily="2" charset="2"/>
              <a:buNone/>
              <a:defRPr/>
            </a:pPr>
            <a:endParaRPr lang="sr-Latn-CS" sz="2400" smtClean="0">
              <a:latin typeface="Arial" charset="0"/>
            </a:endParaRPr>
          </a:p>
          <a:p>
            <a:pPr eaLnBrk="1" hangingPunct="1">
              <a:lnSpc>
                <a:spcPct val="90000"/>
              </a:lnSpc>
              <a:buFont typeface="Symbol" pitchFamily="18" charset="2"/>
              <a:buBlip>
                <a:blip r:embed="rId3"/>
              </a:buBlip>
              <a:defRPr/>
            </a:pPr>
            <a:r>
              <a:rPr lang="sr-Latn-CS" sz="2400" b="1" u="sng" smtClean="0">
                <a:solidFill>
                  <a:srgbClr val="FFFF00"/>
                </a:solidFill>
                <a:latin typeface="Arial" charset="0"/>
              </a:rPr>
              <a:t>Липидна пероксидациј</a:t>
            </a:r>
            <a:r>
              <a:rPr lang="en-US" sz="2400" b="1" u="sng" smtClean="0">
                <a:solidFill>
                  <a:srgbClr val="FFFF00"/>
                </a:solidFill>
                <a:latin typeface="Arial" charset="0"/>
              </a:rPr>
              <a:t>a</a:t>
            </a:r>
            <a:r>
              <a:rPr lang="en-US" sz="2400" smtClean="0">
                <a:latin typeface="Arial" charset="0"/>
              </a:rPr>
              <a:t> </a:t>
            </a:r>
            <a:r>
              <a:rPr lang="sr-Latn-CS" sz="2400" smtClean="0">
                <a:latin typeface="Arial" charset="0"/>
              </a:rPr>
              <a:t>незасићених масних</a:t>
            </a:r>
            <a:r>
              <a:rPr lang="sr-Cyrl-CS" sz="2400" smtClean="0">
                <a:latin typeface="Arial" charset="0"/>
              </a:rPr>
              <a:t> </a:t>
            </a:r>
            <a:r>
              <a:rPr lang="sr-Latn-CS" sz="2400" smtClean="0">
                <a:latin typeface="Arial" charset="0"/>
              </a:rPr>
              <a:t>киселина</a:t>
            </a:r>
            <a:r>
              <a:rPr lang="sr-Cyrl-CS" sz="2400" smtClean="0">
                <a:latin typeface="Arial" charset="0"/>
              </a:rPr>
              <a:t>.</a:t>
            </a:r>
            <a:endParaRPr lang="sr-Latn-CS" sz="2400" smtClean="0">
              <a:latin typeface="Arial" charset="0"/>
            </a:endParaRPr>
          </a:p>
          <a:p>
            <a:pPr eaLnBrk="1" hangingPunct="1">
              <a:lnSpc>
                <a:spcPct val="90000"/>
              </a:lnSpc>
              <a:defRPr/>
            </a:pPr>
            <a:r>
              <a:rPr lang="sr-Latn-CS" sz="2400" smtClean="0">
                <a:latin typeface="Arial" charset="0"/>
              </a:rPr>
              <a:t>У току реакције оксидо-редукције у присуству метала са променљивом валенцом</a:t>
            </a:r>
            <a:r>
              <a:rPr lang="sr-Cyrl-CS" sz="2400" smtClean="0">
                <a:latin typeface="Arial" charset="0"/>
              </a:rPr>
              <a:t>.</a:t>
            </a:r>
            <a:r>
              <a:rPr lang="sr-Latn-CS" sz="2400" smtClean="0">
                <a:latin typeface="Arial" charset="0"/>
              </a:rPr>
              <a:t> </a:t>
            </a:r>
          </a:p>
        </p:txBody>
      </p:sp>
    </p:spTree>
  </p:cSld>
  <p:clrMapOvr>
    <a:masterClrMapping/>
  </p:clrMapOvr>
  <mc:AlternateContent xmlns:mc="http://schemas.openxmlformats.org/markup-compatibility/2006" xmlns:p14="http://schemas.microsoft.com/office/powerpoint/2010/main">
    <mc:Choice Requires="p14">
      <p:transition spd="slow" p14:dur="2000" advTm="90176"/>
    </mc:Choice>
    <mc:Fallback xmlns="">
      <p:transition spd="slow" advTm="90176"/>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a:xfrm>
            <a:off x="468313" y="0"/>
            <a:ext cx="8229600" cy="1143000"/>
          </a:xfrm>
        </p:spPr>
        <p:txBody>
          <a:bodyPr/>
          <a:lstStyle/>
          <a:p>
            <a:pPr eaLnBrk="1" hangingPunct="1">
              <a:defRPr/>
            </a:pPr>
            <a:r>
              <a:rPr kumimoji="1" lang="en-US" smtClean="0">
                <a:solidFill>
                  <a:srgbClr val="FFFF00"/>
                </a:solidFill>
                <a:latin typeface="Arial" charset="0"/>
              </a:rPr>
              <a:t>АТОМ</a:t>
            </a:r>
          </a:p>
        </p:txBody>
      </p:sp>
      <p:sp>
        <p:nvSpPr>
          <p:cNvPr id="5123" name="Rectangle 3"/>
          <p:cNvSpPr>
            <a:spLocks noGrp="1" noChangeArrowheads="1"/>
          </p:cNvSpPr>
          <p:nvPr>
            <p:ph type="body" idx="1"/>
          </p:nvPr>
        </p:nvSpPr>
        <p:spPr>
          <a:xfrm>
            <a:off x="107950" y="1052513"/>
            <a:ext cx="9036050" cy="2089150"/>
          </a:xfrm>
        </p:spPr>
        <p:txBody>
          <a:bodyPr/>
          <a:lstStyle/>
          <a:p>
            <a:pPr eaLnBrk="1" hangingPunct="1">
              <a:lnSpc>
                <a:spcPct val="90000"/>
              </a:lnSpc>
              <a:defRPr/>
            </a:pPr>
            <a:r>
              <a:rPr lang="en-US" sz="2400" smtClean="0">
                <a:solidFill>
                  <a:srgbClr val="FFFF99"/>
                </a:solidFill>
                <a:latin typeface="Arial" charset="0"/>
              </a:rPr>
              <a:t>Атоми се састоје од </a:t>
            </a:r>
            <a:r>
              <a:rPr lang="en-US" sz="2400" b="1" smtClean="0">
                <a:solidFill>
                  <a:srgbClr val="FF0000"/>
                </a:solidFill>
                <a:latin typeface="Arial" charset="0"/>
              </a:rPr>
              <a:t>ЈЕЗГРА</a:t>
            </a:r>
            <a:r>
              <a:rPr lang="en-US" sz="2400" smtClean="0">
                <a:solidFill>
                  <a:srgbClr val="FFFF99"/>
                </a:solidFill>
                <a:latin typeface="Arial" charset="0"/>
              </a:rPr>
              <a:t> у коме се налазе протони и неутрони и </a:t>
            </a:r>
            <a:r>
              <a:rPr lang="en-US" sz="2400" b="1" smtClean="0">
                <a:solidFill>
                  <a:srgbClr val="FF0000"/>
                </a:solidFill>
                <a:latin typeface="Arial" charset="0"/>
              </a:rPr>
              <a:t>ОМОТАЧА</a:t>
            </a:r>
            <a:r>
              <a:rPr lang="en-US" sz="2400" smtClean="0">
                <a:solidFill>
                  <a:srgbClr val="FFFF99"/>
                </a:solidFill>
                <a:latin typeface="Arial" charset="0"/>
              </a:rPr>
              <a:t> у коме се налазе електрони</a:t>
            </a:r>
            <a:r>
              <a:rPr lang="sr-Cyrl-CS" sz="2400" smtClean="0">
                <a:solidFill>
                  <a:srgbClr val="FFFF99"/>
                </a:solidFill>
                <a:latin typeface="Arial" charset="0"/>
              </a:rPr>
              <a:t>.</a:t>
            </a:r>
            <a:endParaRPr lang="sr-Latn-CS" sz="2400" smtClean="0">
              <a:solidFill>
                <a:srgbClr val="FFFF99"/>
              </a:solidFill>
              <a:latin typeface="Arial" charset="0"/>
            </a:endParaRPr>
          </a:p>
          <a:p>
            <a:pPr eaLnBrk="1" hangingPunct="1">
              <a:lnSpc>
                <a:spcPct val="90000"/>
              </a:lnSpc>
              <a:buFont typeface="Wingdings" panose="05000000000000000000" pitchFamily="2" charset="2"/>
              <a:buNone/>
              <a:defRPr/>
            </a:pPr>
            <a:endParaRPr lang="en-US" sz="800" smtClean="0">
              <a:solidFill>
                <a:srgbClr val="FFFF99"/>
              </a:solidFill>
              <a:latin typeface="Arial" charset="0"/>
            </a:endParaRPr>
          </a:p>
          <a:p>
            <a:pPr eaLnBrk="1" hangingPunct="1">
              <a:lnSpc>
                <a:spcPct val="90000"/>
              </a:lnSpc>
              <a:defRPr/>
            </a:pPr>
            <a:r>
              <a:rPr lang="en-US" sz="2400" smtClean="0">
                <a:solidFill>
                  <a:srgbClr val="FFFF99"/>
                </a:solidFill>
                <a:latin typeface="Arial" charset="0"/>
              </a:rPr>
              <a:t>Електрони круже око језгра у својим орбиталама сачињавајући омотач и ступају у хемијске реакције градећи хемијске везе</a:t>
            </a:r>
            <a:r>
              <a:rPr lang="sr-Cyrl-CS" sz="2400" smtClean="0">
                <a:solidFill>
                  <a:srgbClr val="FFFF99"/>
                </a:solidFill>
                <a:latin typeface="Arial" charset="0"/>
              </a:rPr>
              <a:t>.</a:t>
            </a:r>
            <a:endParaRPr lang="en-US" sz="2400" smtClean="0">
              <a:solidFill>
                <a:srgbClr val="FFFF99"/>
              </a:solidFill>
              <a:latin typeface="Arial" charset="0"/>
            </a:endParaRP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276600"/>
            <a:ext cx="32385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124200"/>
            <a:ext cx="20574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953000"/>
            <a:ext cx="4029075"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57364"/>
    </mc:Choice>
    <mc:Fallback xmlns="">
      <p:transition spd="slow" advTm="57364"/>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a:xfrm>
            <a:off x="468313" y="225425"/>
            <a:ext cx="8229600" cy="1143000"/>
          </a:xfrm>
        </p:spPr>
        <p:txBody>
          <a:bodyPr/>
          <a:lstStyle/>
          <a:p>
            <a:pPr eaLnBrk="1" hangingPunct="1">
              <a:defRPr/>
            </a:pPr>
            <a:r>
              <a:rPr lang="sr-Latn-CS" sz="4000" smtClean="0">
                <a:solidFill>
                  <a:srgbClr val="FFFF00"/>
                </a:solidFill>
                <a:latin typeface="Arial" charset="0"/>
              </a:rPr>
              <a:t>ПРОДУКЦИЈА СУПЕРОКСИДА НА РЕСПИРАТОРНОМ ЛАНЦУ</a:t>
            </a:r>
          </a:p>
        </p:txBody>
      </p:sp>
      <p:pic>
        <p:nvPicPr>
          <p:cNvPr id="23555" name="Picture 3" descr="ivanka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84313"/>
            <a:ext cx="9144000"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11168"/>
    </mc:Choice>
    <mc:Fallback xmlns="">
      <p:transition spd="slow" advTm="111168"/>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rrowheads="1"/>
          </p:cNvSpPr>
          <p:nvPr>
            <p:ph type="title"/>
          </p:nvPr>
        </p:nvSpPr>
        <p:spPr>
          <a:xfrm>
            <a:off x="468313" y="188913"/>
            <a:ext cx="8229600" cy="1143000"/>
          </a:xfrm>
        </p:spPr>
        <p:txBody>
          <a:bodyPr/>
          <a:lstStyle/>
          <a:p>
            <a:pPr eaLnBrk="1" hangingPunct="1">
              <a:defRPr/>
            </a:pPr>
            <a:r>
              <a:rPr lang="sr-Latn-CS" sz="4000" smtClean="0">
                <a:solidFill>
                  <a:srgbClr val="FFFF00"/>
                </a:solidFill>
                <a:latin typeface="Arial" charset="0"/>
              </a:rPr>
              <a:t>ПРОДУКЦИЈА СУПЕРОКСИДА НА РЕСПИРАТОРНОМ ЛАНЦУ</a:t>
            </a:r>
          </a:p>
        </p:txBody>
      </p:sp>
      <p:sp>
        <p:nvSpPr>
          <p:cNvPr id="56323" name="Rectangle 4"/>
          <p:cNvSpPr>
            <a:spLocks noGrp="1" noChangeArrowheads="1"/>
          </p:cNvSpPr>
          <p:nvPr>
            <p:ph type="body" sz="half" idx="2"/>
          </p:nvPr>
        </p:nvSpPr>
        <p:spPr>
          <a:xfrm>
            <a:off x="4356100" y="1916113"/>
            <a:ext cx="4787900" cy="4941887"/>
          </a:xfrm>
        </p:spPr>
        <p:txBody>
          <a:bodyPr/>
          <a:lstStyle/>
          <a:p>
            <a:pPr eaLnBrk="1" hangingPunct="1">
              <a:lnSpc>
                <a:spcPct val="90000"/>
              </a:lnSpc>
              <a:defRPr/>
            </a:pPr>
            <a:r>
              <a:rPr lang="sr-Cyrl-CS" sz="2800" smtClean="0">
                <a:latin typeface="Arial" charset="0"/>
              </a:rPr>
              <a:t>Семи-</a:t>
            </a:r>
            <a:r>
              <a:rPr lang="sr-Latn-CS" sz="2800" smtClean="0">
                <a:latin typeface="Arial" charset="0"/>
              </a:rPr>
              <a:t>редуковани Co-Q </a:t>
            </a:r>
            <a:r>
              <a:rPr lang="sr-Cyrl-CS" sz="2800" smtClean="0">
                <a:latin typeface="Arial" charset="0"/>
              </a:rPr>
              <a:t> (</a:t>
            </a:r>
            <a:r>
              <a:rPr lang="sr-Latn-CS" sz="2800" smtClean="0">
                <a:latin typeface="Arial" charset="0"/>
              </a:rPr>
              <a:t>CoQH</a:t>
            </a:r>
            <a:r>
              <a:rPr lang="el-GR" sz="2800" smtClean="0">
                <a:latin typeface="Arial" charset="0"/>
              </a:rPr>
              <a:t>·</a:t>
            </a:r>
            <a:r>
              <a:rPr lang="sr-Latn-CS" sz="2800" smtClean="0">
                <a:latin typeface="Arial" charset="0"/>
              </a:rPr>
              <a:t> </a:t>
            </a:r>
            <a:r>
              <a:rPr lang="sr-Cyrl-CS" sz="2800" smtClean="0">
                <a:latin typeface="Arial" charset="0"/>
              </a:rPr>
              <a:t>) </a:t>
            </a:r>
            <a:r>
              <a:rPr lang="sr-Latn-CS" sz="2800" smtClean="0">
                <a:latin typeface="Arial" charset="0"/>
              </a:rPr>
              <a:t>у митохондријалном ланцу за транспорт електрона је главни извор КСР</a:t>
            </a:r>
            <a:r>
              <a:rPr lang="sr-Cyrl-CS" sz="2800" smtClean="0">
                <a:latin typeface="Arial" charset="0"/>
              </a:rPr>
              <a:t>.</a:t>
            </a:r>
            <a:endParaRPr lang="sr-Latn-CS" sz="2800" smtClean="0">
              <a:latin typeface="Arial" charset="0"/>
            </a:endParaRPr>
          </a:p>
          <a:p>
            <a:pPr eaLnBrk="1" hangingPunct="1">
              <a:lnSpc>
                <a:spcPct val="90000"/>
              </a:lnSpc>
              <a:spcBef>
                <a:spcPct val="145000"/>
              </a:spcBef>
              <a:defRPr/>
            </a:pPr>
            <a:r>
              <a:rPr lang="sr-Latn-CS" sz="2800" smtClean="0">
                <a:latin typeface="Arial" charset="0"/>
              </a:rPr>
              <a:t>Акцидентална неспецифична реакција између CoQH</a:t>
            </a:r>
            <a:r>
              <a:rPr lang="el-GR" sz="2800" smtClean="0">
                <a:latin typeface="Arial" charset="0"/>
              </a:rPr>
              <a:t>·</a:t>
            </a:r>
            <a:r>
              <a:rPr lang="sr-Latn-CS" sz="2800" smtClean="0">
                <a:latin typeface="Arial" charset="0"/>
              </a:rPr>
              <a:t> и молекулског кисеоника доводи до настанка супероксида</a:t>
            </a:r>
            <a:r>
              <a:rPr lang="sr-Cyrl-CS" sz="2800" smtClean="0">
                <a:latin typeface="Arial" charset="0"/>
              </a:rPr>
              <a:t>.</a:t>
            </a:r>
            <a:r>
              <a:rPr lang="sr-Latn-CS" sz="2800" smtClean="0">
                <a:latin typeface="Arial" charset="0"/>
              </a:rPr>
              <a:t>  </a:t>
            </a:r>
            <a:endParaRPr lang="en-US" sz="2800" smtClean="0">
              <a:latin typeface="Arial" charset="0"/>
            </a:endParaRPr>
          </a:p>
        </p:txBody>
      </p:sp>
      <p:pic>
        <p:nvPicPr>
          <p:cNvPr id="24580" name="Picture 5" descr="ivanka 8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41438"/>
            <a:ext cx="4398963" cy="551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04588"/>
    </mc:Choice>
    <mc:Fallback xmlns="">
      <p:transition spd="slow" advTm="104588"/>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rrowheads="1"/>
          </p:cNvSpPr>
          <p:nvPr>
            <p:ph type="title"/>
          </p:nvPr>
        </p:nvSpPr>
        <p:spPr/>
        <p:txBody>
          <a:bodyPr/>
          <a:lstStyle/>
          <a:p>
            <a:pPr eaLnBrk="1" hangingPunct="1">
              <a:defRPr/>
            </a:pPr>
            <a:r>
              <a:rPr lang="sr-Latn-CS" smtClean="0">
                <a:solidFill>
                  <a:srgbClr val="FFFF00"/>
                </a:solidFill>
                <a:latin typeface="Arial" charset="0"/>
              </a:rPr>
              <a:t>РЕСПИРАТОРНИ ЛАНАЦ</a:t>
            </a:r>
          </a:p>
        </p:txBody>
      </p:sp>
      <p:pic>
        <p:nvPicPr>
          <p:cNvPr id="25603" name="Picture 3" descr="ivanka 1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50825" y="1449388"/>
            <a:ext cx="4429125" cy="5256212"/>
          </a:xfrm>
        </p:spPr>
      </p:pic>
      <p:sp>
        <p:nvSpPr>
          <p:cNvPr id="57348" name="Rectangle 4"/>
          <p:cNvSpPr>
            <a:spLocks noGrp="1" noChangeArrowheads="1"/>
          </p:cNvSpPr>
          <p:nvPr>
            <p:ph type="body" sz="half" idx="2"/>
          </p:nvPr>
        </p:nvSpPr>
        <p:spPr>
          <a:xfrm>
            <a:off x="4716463" y="1484313"/>
            <a:ext cx="4427537" cy="5043487"/>
          </a:xfrm>
        </p:spPr>
        <p:txBody>
          <a:bodyPr/>
          <a:lstStyle/>
          <a:p>
            <a:pPr eaLnBrk="1" hangingPunct="1">
              <a:defRPr/>
            </a:pPr>
            <a:r>
              <a:rPr lang="sr-Latn-CS" sz="2400" smtClean="0">
                <a:latin typeface="Arial" charset="0"/>
              </a:rPr>
              <a:t>До </a:t>
            </a:r>
            <a:r>
              <a:rPr lang="en-US" sz="2400" smtClean="0">
                <a:latin typeface="Arial" charset="0"/>
              </a:rPr>
              <a:t>“</a:t>
            </a:r>
            <a:r>
              <a:rPr lang="sr-Latn-CS" sz="2400" smtClean="0">
                <a:latin typeface="Arial" charset="0"/>
              </a:rPr>
              <a:t>отицања</a:t>
            </a:r>
            <a:r>
              <a:rPr lang="en-US" sz="2400" smtClean="0">
                <a:latin typeface="Arial" charset="0"/>
              </a:rPr>
              <a:t>“</a:t>
            </a:r>
            <a:r>
              <a:rPr lang="sr-Latn-CS" sz="2400" smtClean="0">
                <a:latin typeface="Arial" charset="0"/>
              </a:rPr>
              <a:t> радикала са респираторног ланца може да дође само на нивоу комплекса </a:t>
            </a:r>
            <a:r>
              <a:rPr lang="en-US" sz="2400" smtClean="0">
                <a:latin typeface="Arial" charset="0"/>
                <a:cs typeface="Arial" charset="0"/>
              </a:rPr>
              <a:t>l</a:t>
            </a:r>
            <a:r>
              <a:rPr lang="sr-Latn-CS" sz="2400" smtClean="0">
                <a:latin typeface="Arial" charset="0"/>
              </a:rPr>
              <a:t>  тј</a:t>
            </a:r>
            <a:r>
              <a:rPr lang="sr-Cyrl-CS" sz="2400" smtClean="0">
                <a:latin typeface="Arial" charset="0"/>
              </a:rPr>
              <a:t>. на нивоу</a:t>
            </a:r>
            <a:r>
              <a:rPr lang="sr-Latn-CS" sz="2400" smtClean="0">
                <a:latin typeface="Arial" charset="0"/>
              </a:rPr>
              <a:t> </a:t>
            </a:r>
            <a:r>
              <a:rPr lang="sr-Latn-CS" sz="2400" smtClean="0">
                <a:solidFill>
                  <a:srgbClr val="FFFF00"/>
                </a:solidFill>
                <a:latin typeface="Arial" charset="0"/>
              </a:rPr>
              <a:t>NADH-CoQ</a:t>
            </a:r>
            <a:r>
              <a:rPr lang="en-US" sz="2400" smtClean="0">
                <a:solidFill>
                  <a:srgbClr val="FFFF00"/>
                </a:solidFill>
                <a:latin typeface="Arial" charset="0"/>
              </a:rPr>
              <a:t>-</a:t>
            </a:r>
            <a:r>
              <a:rPr lang="sr-Latn-CS" sz="2400" smtClean="0">
                <a:solidFill>
                  <a:srgbClr val="FFFF00"/>
                </a:solidFill>
                <a:latin typeface="Arial" charset="0"/>
              </a:rPr>
              <a:t>редуктазе</a:t>
            </a:r>
            <a:r>
              <a:rPr lang="sr-Latn-CS" sz="2400" smtClean="0">
                <a:latin typeface="Arial" charset="0"/>
              </a:rPr>
              <a:t> и   </a:t>
            </a:r>
            <a:r>
              <a:rPr lang="sr-Latn-CS" sz="2400" smtClean="0">
                <a:solidFill>
                  <a:srgbClr val="FFFF00"/>
                </a:solidFill>
                <a:latin typeface="Arial" charset="0"/>
              </a:rPr>
              <a:t>коензима Q.</a:t>
            </a:r>
            <a:endParaRPr lang="sr-Cyrl-CS" sz="2400" smtClean="0">
              <a:solidFill>
                <a:srgbClr val="FFFF00"/>
              </a:solidFill>
              <a:latin typeface="Arial" charset="0"/>
            </a:endParaRPr>
          </a:p>
          <a:p>
            <a:pPr eaLnBrk="1" hangingPunct="1">
              <a:buFont typeface="Wingdings" panose="05000000000000000000" pitchFamily="2" charset="2"/>
              <a:buNone/>
              <a:defRPr/>
            </a:pPr>
            <a:endParaRPr lang="sr-Latn-CS" sz="2400" smtClean="0">
              <a:solidFill>
                <a:srgbClr val="FFFF00"/>
              </a:solidFill>
              <a:latin typeface="Arial" charset="0"/>
            </a:endParaRPr>
          </a:p>
          <a:p>
            <a:pPr lvl="1" eaLnBrk="1" hangingPunct="1">
              <a:defRPr/>
            </a:pPr>
            <a:r>
              <a:rPr lang="sr-Latn-CS" sz="2200" smtClean="0">
                <a:latin typeface="Arial" charset="0"/>
              </a:rPr>
              <a:t>У условима тешке исхемије</a:t>
            </a:r>
            <a:r>
              <a:rPr lang="sr-Cyrl-CS" sz="2200" smtClean="0">
                <a:latin typeface="Arial" charset="0"/>
              </a:rPr>
              <a:t>.</a:t>
            </a:r>
          </a:p>
          <a:p>
            <a:pPr eaLnBrk="1" hangingPunct="1">
              <a:buFont typeface="Wingdings" panose="05000000000000000000" pitchFamily="2" charset="2"/>
              <a:buNone/>
              <a:defRPr/>
            </a:pPr>
            <a:endParaRPr lang="sr-Latn-CS" sz="2200" smtClean="0">
              <a:latin typeface="Arial" charset="0"/>
            </a:endParaRPr>
          </a:p>
          <a:p>
            <a:pPr lvl="1" eaLnBrk="1" hangingPunct="1">
              <a:defRPr/>
            </a:pPr>
            <a:r>
              <a:rPr lang="sr-Latn-CS" sz="2200" smtClean="0">
                <a:latin typeface="Arial" charset="0"/>
              </a:rPr>
              <a:t>Кад постоји недостатак кисеоника као крајњег акцептора електрона</a:t>
            </a:r>
            <a:r>
              <a:rPr lang="sr-Cyrl-CS" sz="2200" smtClean="0">
                <a:latin typeface="Arial" charset="0"/>
              </a:rPr>
              <a:t>.</a:t>
            </a:r>
            <a:endParaRPr lang="en-US" sz="220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13740"/>
    </mc:Choice>
    <mc:Fallback xmlns="">
      <p:transition spd="slow" advTm="11374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rrowheads="1"/>
          </p:cNvSpPr>
          <p:nvPr>
            <p:ph type="title"/>
          </p:nvPr>
        </p:nvSpPr>
        <p:spPr/>
        <p:txBody>
          <a:bodyPr/>
          <a:lstStyle/>
          <a:p>
            <a:pPr eaLnBrk="1" hangingPunct="1">
              <a:defRPr/>
            </a:pPr>
            <a:r>
              <a:rPr lang="sr-Latn-CS" b="0" smtClean="0">
                <a:solidFill>
                  <a:srgbClr val="FFFF00"/>
                </a:solidFill>
                <a:latin typeface="Arial" charset="0"/>
              </a:rPr>
              <a:t>РЕСПИРАТОРНИ ЛАНАЦ</a:t>
            </a:r>
            <a:endParaRPr lang="sr-Latn-CS" smtClean="0">
              <a:solidFill>
                <a:srgbClr val="FFFF00"/>
              </a:solidFill>
              <a:latin typeface="Arial" charset="0"/>
            </a:endParaRPr>
          </a:p>
        </p:txBody>
      </p:sp>
      <p:pic>
        <p:nvPicPr>
          <p:cNvPr id="26627" name="Picture 3" descr="ivanka lehninger 1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63" y="1376363"/>
            <a:ext cx="3271837"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 descr="ivanka lehninger 1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3325" y="1341438"/>
            <a:ext cx="5400675"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Text Box 5"/>
          <p:cNvSpPr txBox="1">
            <a:spLocks noChangeArrowheads="1"/>
          </p:cNvSpPr>
          <p:nvPr/>
        </p:nvSpPr>
        <p:spPr bwMode="auto">
          <a:xfrm>
            <a:off x="179388" y="5876925"/>
            <a:ext cx="360045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2075" tIns="46038" rIns="92075" bIns="46038" anchor="b">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defRPr/>
            </a:pPr>
            <a:r>
              <a:rPr lang="en-US" b="1" smtClean="0">
                <a:effectLst>
                  <a:outerShdw blurRad="38100" dist="38100" dir="2700000" algn="tl">
                    <a:srgbClr val="000000"/>
                  </a:outerShdw>
                </a:effectLst>
                <a:latin typeface="Arial" charset="0"/>
                <a:cs typeface="+mn-cs"/>
              </a:rPr>
              <a:t>CoQ</a:t>
            </a:r>
            <a:r>
              <a:rPr lang="en-US" sz="1600" b="1" smtClean="0">
                <a:effectLst>
                  <a:outerShdw blurRad="38100" dist="38100" dir="2700000" algn="tl">
                    <a:srgbClr val="000000"/>
                  </a:outerShdw>
                </a:effectLst>
                <a:latin typeface="Arial" charset="0"/>
                <a:cs typeface="+mn-cs"/>
              </a:rPr>
              <a:t> –  </a:t>
            </a:r>
            <a:r>
              <a:rPr lang="sr-Cyrl-CS" sz="1600" b="1" smtClean="0">
                <a:effectLst>
                  <a:outerShdw blurRad="38100" dist="38100" dir="2700000" algn="tl">
                    <a:srgbClr val="000000"/>
                  </a:outerShdw>
                </a:effectLst>
                <a:latin typeface="Arial" charset="0"/>
                <a:cs typeface="+mn-cs"/>
              </a:rPr>
              <a:t>од потпуно оксидованог </a:t>
            </a:r>
            <a:r>
              <a:rPr lang="en-US" sz="1600" b="1" smtClean="0">
                <a:effectLst>
                  <a:outerShdw blurRad="38100" dist="38100" dir="2700000" algn="tl">
                    <a:srgbClr val="000000"/>
                  </a:outerShdw>
                </a:effectLst>
                <a:latin typeface="Arial" charset="0"/>
                <a:cs typeface="+mn-cs"/>
              </a:rPr>
              <a:t>д</a:t>
            </a:r>
            <a:r>
              <a:rPr lang="sr-Cyrl-CS" sz="1600" b="1" smtClean="0">
                <a:effectLst>
                  <a:outerShdw blurRad="38100" dist="38100" dir="2700000" algn="tl">
                    <a:srgbClr val="000000"/>
                  </a:outerShdw>
                </a:effectLst>
                <a:latin typeface="Arial" charset="0"/>
                <a:cs typeface="+mn-cs"/>
              </a:rPr>
              <a:t>о потпуно редукованог облика</a:t>
            </a:r>
            <a:endParaRPr lang="en-US" b="1" smtClean="0">
              <a:effectLst>
                <a:outerShdw blurRad="38100" dist="38100" dir="2700000" algn="tl">
                  <a:srgbClr val="000000"/>
                </a:outerShdw>
              </a:effectLst>
              <a:latin typeface="Arial" charset="0"/>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Tm="77114"/>
    </mc:Choice>
    <mc:Fallback xmlns="">
      <p:transition spd="slow" advTm="77114"/>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rrowheads="1"/>
          </p:cNvSpPr>
          <p:nvPr>
            <p:ph type="title"/>
          </p:nvPr>
        </p:nvSpPr>
        <p:spPr>
          <a:xfrm>
            <a:off x="0" y="188913"/>
            <a:ext cx="9144000" cy="1143000"/>
          </a:xfrm>
        </p:spPr>
        <p:txBody>
          <a:bodyPr/>
          <a:lstStyle/>
          <a:p>
            <a:pPr eaLnBrk="1" hangingPunct="1">
              <a:defRPr/>
            </a:pPr>
            <a:r>
              <a:rPr lang="sr-Latn-CS" sz="3600" smtClean="0">
                <a:solidFill>
                  <a:srgbClr val="FFFF00"/>
                </a:solidFill>
                <a:latin typeface="Arial" charset="0"/>
              </a:rPr>
              <a:t>НАСТАНАК КСР КОД  ФАГОЦИТНИХ ЋЕЛИЈА</a:t>
            </a:r>
          </a:p>
        </p:txBody>
      </p:sp>
      <p:sp>
        <p:nvSpPr>
          <p:cNvPr id="59395" name="Rectangle 3"/>
          <p:cNvSpPr>
            <a:spLocks noGrp="1" noChangeArrowheads="1"/>
          </p:cNvSpPr>
          <p:nvPr>
            <p:ph type="body" sz="half" idx="1"/>
          </p:nvPr>
        </p:nvSpPr>
        <p:spPr>
          <a:xfrm>
            <a:off x="0" y="1628775"/>
            <a:ext cx="4492625" cy="4968875"/>
          </a:xfrm>
        </p:spPr>
        <p:txBody>
          <a:bodyPr/>
          <a:lstStyle/>
          <a:p>
            <a:pPr eaLnBrk="1" hangingPunct="1">
              <a:defRPr/>
            </a:pPr>
            <a:r>
              <a:rPr lang="sr-Latn-CS" sz="2200" smtClean="0">
                <a:latin typeface="Arial" charset="0"/>
              </a:rPr>
              <a:t>Активацијом </a:t>
            </a:r>
            <a:r>
              <a:rPr lang="sr-Latn-CS" sz="2200" smtClean="0">
                <a:solidFill>
                  <a:srgbClr val="FFFF00"/>
                </a:solidFill>
                <a:latin typeface="Arial" charset="0"/>
              </a:rPr>
              <a:t>NADPH</a:t>
            </a:r>
            <a:r>
              <a:rPr lang="sr-Cyrl-CS" sz="2200" smtClean="0">
                <a:solidFill>
                  <a:srgbClr val="FFFF00"/>
                </a:solidFill>
                <a:latin typeface="Arial" charset="0"/>
              </a:rPr>
              <a:t>-</a:t>
            </a:r>
            <a:r>
              <a:rPr lang="sr-Latn-CS" sz="2200" smtClean="0">
                <a:solidFill>
                  <a:srgbClr val="FFFF00"/>
                </a:solidFill>
                <a:latin typeface="Arial" charset="0"/>
              </a:rPr>
              <a:t>оксидазе</a:t>
            </a:r>
            <a:r>
              <a:rPr lang="sr-Latn-CS" sz="2200" smtClean="0">
                <a:latin typeface="Arial" charset="0"/>
              </a:rPr>
              <a:t> настаје супероксид</a:t>
            </a:r>
            <a:r>
              <a:rPr lang="sr-Cyrl-CS" sz="2200" smtClean="0">
                <a:latin typeface="Arial" charset="0"/>
              </a:rPr>
              <a:t>-</a:t>
            </a:r>
            <a:r>
              <a:rPr lang="sr-Latn-CS" sz="2200" smtClean="0">
                <a:latin typeface="Arial" charset="0"/>
              </a:rPr>
              <a:t>а</a:t>
            </a:r>
            <a:r>
              <a:rPr lang="sr-Cyrl-CS" sz="2200" smtClean="0">
                <a:latin typeface="Arial" charset="0"/>
              </a:rPr>
              <a:t>нј</a:t>
            </a:r>
            <a:r>
              <a:rPr lang="sr-Latn-CS" sz="2200" smtClean="0">
                <a:latin typeface="Arial" charset="0"/>
              </a:rPr>
              <a:t>он</a:t>
            </a:r>
            <a:r>
              <a:rPr lang="sr-Cyrl-CS" sz="2200" smtClean="0">
                <a:latin typeface="Arial" charset="0"/>
              </a:rPr>
              <a:t>-</a:t>
            </a:r>
            <a:r>
              <a:rPr lang="sr-Latn-CS" sz="2200" smtClean="0">
                <a:latin typeface="Arial" charset="0"/>
              </a:rPr>
              <a:t> радикал</a:t>
            </a:r>
            <a:r>
              <a:rPr lang="sr-Cyrl-CS" sz="2200" smtClean="0">
                <a:latin typeface="Arial" charset="0"/>
              </a:rPr>
              <a:t>.</a:t>
            </a:r>
          </a:p>
          <a:p>
            <a:pPr eaLnBrk="1" hangingPunct="1">
              <a:buFont typeface="Wingdings" panose="05000000000000000000" pitchFamily="2" charset="2"/>
              <a:buNone/>
              <a:defRPr/>
            </a:pPr>
            <a:endParaRPr lang="sr-Latn-CS" sz="1000" smtClean="0">
              <a:latin typeface="Arial" charset="0"/>
            </a:endParaRPr>
          </a:p>
          <a:p>
            <a:pPr eaLnBrk="1" hangingPunct="1">
              <a:defRPr/>
            </a:pPr>
            <a:r>
              <a:rPr lang="sr-Latn-CS" sz="2200" smtClean="0">
                <a:latin typeface="Arial" charset="0"/>
              </a:rPr>
              <a:t>Његовом дизмутацијом настаје водоник</a:t>
            </a:r>
            <a:r>
              <a:rPr lang="sr-Cyrl-CS" sz="2200" smtClean="0">
                <a:latin typeface="Arial" charset="0"/>
              </a:rPr>
              <a:t>-</a:t>
            </a:r>
            <a:r>
              <a:rPr lang="sr-Latn-CS" sz="2200" smtClean="0">
                <a:latin typeface="Arial" charset="0"/>
              </a:rPr>
              <a:t>пероксид</a:t>
            </a:r>
            <a:r>
              <a:rPr lang="sr-Cyrl-CS" sz="2200" smtClean="0">
                <a:latin typeface="Arial" charset="0"/>
              </a:rPr>
              <a:t>.</a:t>
            </a:r>
          </a:p>
          <a:p>
            <a:pPr eaLnBrk="1" hangingPunct="1">
              <a:buFont typeface="Wingdings" panose="05000000000000000000" pitchFamily="2" charset="2"/>
              <a:buNone/>
              <a:defRPr/>
            </a:pPr>
            <a:endParaRPr lang="sr-Latn-CS" sz="1000" smtClean="0">
              <a:latin typeface="Arial" charset="0"/>
            </a:endParaRPr>
          </a:p>
          <a:p>
            <a:pPr eaLnBrk="1" hangingPunct="1">
              <a:defRPr/>
            </a:pPr>
            <a:r>
              <a:rPr lang="sr-Latn-CS" sz="2200" smtClean="0">
                <a:solidFill>
                  <a:srgbClr val="FFFF00"/>
                </a:solidFill>
                <a:latin typeface="Arial" charset="0"/>
              </a:rPr>
              <a:t>Лизозомална</a:t>
            </a:r>
            <a:r>
              <a:rPr lang="sr-Cyrl-CS" sz="2200" smtClean="0">
                <a:solidFill>
                  <a:srgbClr val="FFFF00"/>
                </a:solidFill>
                <a:latin typeface="Arial" charset="0"/>
              </a:rPr>
              <a:t>-</a:t>
            </a:r>
            <a:r>
              <a:rPr lang="sr-Latn-CS" sz="2200" smtClean="0">
                <a:solidFill>
                  <a:srgbClr val="FFFF00"/>
                </a:solidFill>
                <a:latin typeface="Arial" charset="0"/>
              </a:rPr>
              <a:t> мијелопероксидаза</a:t>
            </a:r>
            <a:r>
              <a:rPr lang="sr-Latn-CS" sz="2200" smtClean="0">
                <a:latin typeface="Arial" charset="0"/>
              </a:rPr>
              <a:t> ствара хипохлорну киселину и хидроксил</a:t>
            </a:r>
            <a:r>
              <a:rPr lang="sr-Cyrl-CS" sz="2200" smtClean="0">
                <a:latin typeface="Arial" charset="0"/>
              </a:rPr>
              <a:t>-</a:t>
            </a:r>
            <a:r>
              <a:rPr lang="sr-Latn-CS" sz="2200" smtClean="0">
                <a:latin typeface="Arial" charset="0"/>
              </a:rPr>
              <a:t>радикал</a:t>
            </a:r>
            <a:r>
              <a:rPr lang="sr-Cyrl-CS" sz="2200" smtClean="0">
                <a:latin typeface="Arial" charset="0"/>
              </a:rPr>
              <a:t>.</a:t>
            </a:r>
            <a:endParaRPr lang="sr-Latn-CS" sz="2200" smtClean="0">
              <a:latin typeface="Arial" charset="0"/>
            </a:endParaRPr>
          </a:p>
          <a:p>
            <a:pPr eaLnBrk="1" hangingPunct="1">
              <a:defRPr/>
            </a:pPr>
            <a:r>
              <a:rPr lang="sr-Latn-CS" sz="2200" smtClean="0">
                <a:latin typeface="Arial" charset="0"/>
              </a:rPr>
              <a:t>Све ово води до лизе бактеријске ћелије</a:t>
            </a:r>
            <a:r>
              <a:rPr lang="sr-Cyrl-CS" sz="2200" smtClean="0">
                <a:latin typeface="Arial" charset="0"/>
              </a:rPr>
              <a:t>.</a:t>
            </a:r>
          </a:p>
          <a:p>
            <a:pPr eaLnBrk="1" hangingPunct="1">
              <a:buFont typeface="Wingdings" panose="05000000000000000000" pitchFamily="2" charset="2"/>
              <a:buNone/>
              <a:defRPr/>
            </a:pPr>
            <a:endParaRPr lang="sr-Latn-CS" sz="1000" smtClean="0">
              <a:latin typeface="Arial" charset="0"/>
            </a:endParaRPr>
          </a:p>
          <a:p>
            <a:pPr eaLnBrk="1" hangingPunct="1">
              <a:defRPr/>
            </a:pPr>
            <a:r>
              <a:rPr lang="sr-Latn-CS" sz="2200" smtClean="0">
                <a:latin typeface="Arial" charset="0"/>
              </a:rPr>
              <a:t>Траје 30 до 60 минута уз велики утрошак кисеоника</a:t>
            </a:r>
            <a:r>
              <a:rPr lang="sr-Cyrl-CS" sz="2200" smtClean="0">
                <a:latin typeface="Arial" charset="0"/>
              </a:rPr>
              <a:t>.</a:t>
            </a:r>
            <a:endParaRPr lang="sr-Latn-CS" sz="2200" smtClean="0">
              <a:latin typeface="Arial" charset="0"/>
            </a:endParaRPr>
          </a:p>
        </p:txBody>
      </p:sp>
      <p:sp>
        <p:nvSpPr>
          <p:cNvPr id="110596" name="Rectangle 4"/>
          <p:cNvSpPr>
            <a:spLocks noGrp="1" noChangeArrowheads="1"/>
          </p:cNvSpPr>
          <p:nvPr>
            <p:ph sz="quarter" idx="2"/>
          </p:nvPr>
        </p:nvSpPr>
        <p:spPr>
          <a:xfrm>
            <a:off x="4652963" y="1600200"/>
            <a:ext cx="4033837" cy="2185988"/>
          </a:xfrm>
        </p:spPr>
        <p:txBody>
          <a:bodyPr/>
          <a:lstStyle/>
          <a:p>
            <a:pPr eaLnBrk="1" hangingPunct="1">
              <a:defRPr/>
            </a:pPr>
            <a:endParaRPr lang="sr-Latn-CS" sz="2400" smtClean="0"/>
          </a:p>
        </p:txBody>
      </p:sp>
      <p:pic>
        <p:nvPicPr>
          <p:cNvPr id="27653" name="Picture 5" descr="IVANK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1304925"/>
            <a:ext cx="442753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descr="ivanka8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563" y="4041775"/>
            <a:ext cx="4416425"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62181"/>
    </mc:Choice>
    <mc:Fallback xmlns="">
      <p:transition spd="slow" advTm="162181"/>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rrowheads="1"/>
          </p:cNvSpPr>
          <p:nvPr>
            <p:ph type="title"/>
          </p:nvPr>
        </p:nvSpPr>
        <p:spPr>
          <a:xfrm>
            <a:off x="0" y="76200"/>
            <a:ext cx="9144000" cy="1373188"/>
          </a:xfrm>
        </p:spPr>
        <p:txBody>
          <a:bodyPr/>
          <a:lstStyle/>
          <a:p>
            <a:pPr eaLnBrk="1" hangingPunct="1">
              <a:defRPr/>
            </a:pPr>
            <a:r>
              <a:rPr lang="en-US" sz="2200" smtClean="0">
                <a:solidFill>
                  <a:srgbClr val="FFFF00"/>
                </a:solidFill>
                <a:latin typeface="Arial" charset="0"/>
              </a:rPr>
              <a:t>Оксидативни стрес је ситуација у којој је равнотежа између прооксиданаса и антиоксиданаса у ћелији померена на страну прооксиданаса</a:t>
            </a:r>
            <a:r>
              <a:rPr lang="sr-Cyrl-CS" sz="2200" smtClean="0">
                <a:solidFill>
                  <a:srgbClr val="FFFF00"/>
                </a:solidFill>
                <a:latin typeface="Arial" charset="0"/>
              </a:rPr>
              <a:t>.</a:t>
            </a:r>
            <a:endParaRPr lang="en-US" sz="2200" smtClean="0">
              <a:solidFill>
                <a:srgbClr val="FFFF00"/>
              </a:solidFill>
              <a:latin typeface="Arial" charset="0"/>
            </a:endParaRPr>
          </a:p>
        </p:txBody>
      </p:sp>
      <p:pic>
        <p:nvPicPr>
          <p:cNvPr id="28675" name="Picture 3" descr="Презентација – слајд 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1628775"/>
            <a:ext cx="9144000" cy="5229225"/>
          </a:xfrm>
        </p:spPr>
      </p:pic>
    </p:spTree>
  </p:cSld>
  <p:clrMapOvr>
    <a:masterClrMapping/>
  </p:clrMapOvr>
  <mc:AlternateContent xmlns:mc="http://schemas.openxmlformats.org/markup-compatibility/2006" xmlns:p14="http://schemas.microsoft.com/office/powerpoint/2010/main">
    <mc:Choice Requires="p14">
      <p:transition spd="slow" p14:dur="2000" advTm="41494"/>
    </mc:Choice>
    <mc:Fallback xmlns="">
      <p:transition spd="slow" advTm="41494"/>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a:xfrm>
            <a:off x="539750" y="188913"/>
            <a:ext cx="8229600" cy="1371600"/>
          </a:xfrm>
        </p:spPr>
        <p:txBody>
          <a:bodyPr/>
          <a:lstStyle/>
          <a:p>
            <a:pPr eaLnBrk="1" hangingPunct="1">
              <a:defRPr/>
            </a:pPr>
            <a:r>
              <a:rPr lang="sr-Latn-CS" smtClean="0">
                <a:solidFill>
                  <a:srgbClr val="FFFF00"/>
                </a:solidFill>
                <a:latin typeface="Arial" charset="0"/>
              </a:rPr>
              <a:t>ОКСИДАТИВНИ СТРЕС</a:t>
            </a:r>
            <a:endParaRPr lang="en-US" smtClean="0">
              <a:solidFill>
                <a:srgbClr val="FFFF00"/>
              </a:solidFill>
              <a:latin typeface="Arial" charset="0"/>
            </a:endParaRPr>
          </a:p>
        </p:txBody>
      </p:sp>
      <p:sp>
        <p:nvSpPr>
          <p:cNvPr id="61443" name="Rectangle 3"/>
          <p:cNvSpPr>
            <a:spLocks noGrp="1" noChangeArrowheads="1"/>
          </p:cNvSpPr>
          <p:nvPr>
            <p:ph type="body" idx="1"/>
          </p:nvPr>
        </p:nvSpPr>
        <p:spPr>
          <a:xfrm>
            <a:off x="0" y="1484313"/>
            <a:ext cx="2919413" cy="5184775"/>
          </a:xfrm>
        </p:spPr>
        <p:txBody>
          <a:bodyPr/>
          <a:lstStyle/>
          <a:p>
            <a:pPr eaLnBrk="1" hangingPunct="1">
              <a:lnSpc>
                <a:spcPct val="90000"/>
              </a:lnSpc>
              <a:spcBef>
                <a:spcPct val="110000"/>
              </a:spcBef>
              <a:buFont typeface="Wingdings" panose="05000000000000000000" pitchFamily="2" charset="2"/>
              <a:buNone/>
              <a:defRPr/>
            </a:pPr>
            <a:endParaRPr lang="sr-Latn-CS" sz="2800" smtClean="0">
              <a:latin typeface="Arial" charset="0"/>
            </a:endParaRPr>
          </a:p>
          <a:p>
            <a:pPr eaLnBrk="1" hangingPunct="1">
              <a:lnSpc>
                <a:spcPct val="90000"/>
              </a:lnSpc>
              <a:spcBef>
                <a:spcPct val="110000"/>
              </a:spcBef>
              <a:defRPr/>
            </a:pPr>
            <a:r>
              <a:rPr lang="sr-Latn-CS" sz="2000" smtClean="0">
                <a:latin typeface="Arial" charset="0"/>
              </a:rPr>
              <a:t>сви физиолошки и нефизиолошки процеси где </a:t>
            </a:r>
            <a:r>
              <a:rPr lang="sr-Latn-CS" sz="2000" smtClean="0">
                <a:solidFill>
                  <a:srgbClr val="FFFF00"/>
                </a:solidFill>
                <a:latin typeface="Arial" charset="0"/>
              </a:rPr>
              <a:t>долази до губитка контроле над продукцијом слободних радикала</a:t>
            </a:r>
            <a:r>
              <a:rPr lang="sr-Latn-CS" sz="2000" smtClean="0">
                <a:latin typeface="Arial" charset="0"/>
              </a:rPr>
              <a:t> и где се они стварају у екстремним количинама, а за последицу имају </a:t>
            </a:r>
            <a:r>
              <a:rPr lang="sr-Latn-CS" sz="2000" smtClean="0">
                <a:solidFill>
                  <a:srgbClr val="FFFF00"/>
                </a:solidFill>
                <a:latin typeface="Arial" charset="0"/>
              </a:rPr>
              <a:t>превазилажење антиоксидативних капацитета ћелија и ткива</a:t>
            </a:r>
          </a:p>
          <a:p>
            <a:pPr eaLnBrk="1" hangingPunct="1">
              <a:lnSpc>
                <a:spcPct val="90000"/>
              </a:lnSpc>
              <a:buFont typeface="Wingdings" panose="05000000000000000000" pitchFamily="2" charset="2"/>
              <a:buNone/>
              <a:defRPr/>
            </a:pPr>
            <a:endParaRPr lang="en-US" sz="2000" smtClean="0">
              <a:latin typeface="Arial" charset="0"/>
            </a:endParaRPr>
          </a:p>
        </p:txBody>
      </p:sp>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213" y="1989138"/>
            <a:ext cx="6300787" cy="486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24503"/>
    </mc:Choice>
    <mc:Fallback xmlns="">
      <p:transition spd="slow" advTm="24503"/>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rrowheads="1"/>
          </p:cNvSpPr>
          <p:nvPr>
            <p:ph type="title"/>
          </p:nvPr>
        </p:nvSpPr>
        <p:spPr>
          <a:xfrm>
            <a:off x="0" y="0"/>
            <a:ext cx="9144000" cy="1143000"/>
          </a:xfrm>
        </p:spPr>
        <p:txBody>
          <a:bodyPr/>
          <a:lstStyle/>
          <a:p>
            <a:pPr eaLnBrk="1" hangingPunct="1">
              <a:defRPr/>
            </a:pPr>
            <a:r>
              <a:rPr lang="sr-Cyrl-CS" sz="2800" b="0" smtClean="0">
                <a:solidFill>
                  <a:srgbClr val="FFFF00"/>
                </a:solidFill>
                <a:latin typeface="Arial" charset="0"/>
              </a:rPr>
              <a:t>ОШТЕЋЕЊА ТКИВА ИЗАЗВАНА СЛОБОДНИМ РАДИКАЛИМА</a:t>
            </a:r>
            <a:endParaRPr lang="en-US" sz="2800" b="0" smtClean="0">
              <a:solidFill>
                <a:srgbClr val="FFFF00"/>
              </a:solidFill>
              <a:latin typeface="Arial" charset="0"/>
            </a:endParaRPr>
          </a:p>
        </p:txBody>
      </p:sp>
      <p:sp>
        <p:nvSpPr>
          <p:cNvPr id="62467" name="Rectangle 3"/>
          <p:cNvSpPr>
            <a:spLocks noGrp="1" noChangeArrowheads="1"/>
          </p:cNvSpPr>
          <p:nvPr>
            <p:ph type="body" idx="1"/>
          </p:nvPr>
        </p:nvSpPr>
        <p:spPr>
          <a:xfrm>
            <a:off x="0" y="1376363"/>
            <a:ext cx="9144000" cy="5481637"/>
          </a:xfrm>
        </p:spPr>
        <p:txBody>
          <a:bodyPr/>
          <a:lstStyle/>
          <a:p>
            <a:pPr eaLnBrk="1" hangingPunct="1">
              <a:defRPr/>
            </a:pPr>
            <a:r>
              <a:rPr lang="sv-SE" sz="2000" u="sng" smtClean="0">
                <a:solidFill>
                  <a:srgbClr val="FFFF00"/>
                </a:solidFill>
                <a:latin typeface="Arial" charset="0"/>
              </a:rPr>
              <a:t>Егзогени фактори</a:t>
            </a:r>
            <a:r>
              <a:rPr lang="sv-SE" sz="2000" smtClean="0">
                <a:solidFill>
                  <a:srgbClr val="FFFF00"/>
                </a:solidFill>
                <a:latin typeface="Arial" charset="0"/>
              </a:rPr>
              <a:t>:</a:t>
            </a:r>
            <a:r>
              <a:rPr lang="sv-SE" sz="2000" smtClean="0">
                <a:latin typeface="Arial" charset="0"/>
              </a:rPr>
              <a:t> </a:t>
            </a:r>
            <a:endParaRPr lang="sr-Latn-CS" sz="2000" smtClean="0">
              <a:latin typeface="Arial" charset="0"/>
            </a:endParaRPr>
          </a:p>
          <a:p>
            <a:pPr lvl="1" eaLnBrk="1" hangingPunct="1">
              <a:defRPr/>
            </a:pPr>
            <a:r>
              <a:rPr lang="sr-Cyrl-CS" sz="2000" smtClean="0">
                <a:latin typeface="Arial" charset="0"/>
              </a:rPr>
              <a:t>јонизационо зрачење (</a:t>
            </a:r>
            <a:r>
              <a:rPr lang="en-US" sz="2000" smtClean="0">
                <a:latin typeface="Arial" charset="0"/>
              </a:rPr>
              <a:t>UV</a:t>
            </a:r>
            <a:r>
              <a:rPr lang="sr-Cyrl-CS" sz="2000" smtClean="0">
                <a:latin typeface="Arial" charset="0"/>
              </a:rPr>
              <a:t>, видљиво, термално),</a:t>
            </a:r>
            <a:endParaRPr lang="sr-Latn-CS" sz="2000" smtClean="0">
              <a:latin typeface="Arial" charset="0"/>
            </a:endParaRPr>
          </a:p>
          <a:p>
            <a:pPr lvl="1" eaLnBrk="1" hangingPunct="1">
              <a:defRPr/>
            </a:pPr>
            <a:r>
              <a:rPr lang="sr-Cyrl-CS" sz="2000" smtClean="0">
                <a:latin typeface="Arial" charset="0"/>
              </a:rPr>
              <a:t>вишак слободних метала са промењивон валенцом,</a:t>
            </a:r>
            <a:endParaRPr lang="sr-Latn-CS" sz="2000" smtClean="0">
              <a:latin typeface="Arial" charset="0"/>
            </a:endParaRPr>
          </a:p>
          <a:p>
            <a:pPr lvl="1" eaLnBrk="1" hangingPunct="1">
              <a:defRPr/>
            </a:pPr>
            <a:r>
              <a:rPr lang="sr-Cyrl-CS" sz="2000" smtClean="0">
                <a:latin typeface="Arial" charset="0"/>
              </a:rPr>
              <a:t>метаболизам токсичних једињења и лекова,</a:t>
            </a:r>
            <a:endParaRPr lang="sr-Latn-CS" sz="2000" smtClean="0">
              <a:latin typeface="Arial" charset="0"/>
            </a:endParaRPr>
          </a:p>
          <a:p>
            <a:pPr lvl="1" eaLnBrk="1" hangingPunct="1">
              <a:defRPr/>
            </a:pPr>
            <a:r>
              <a:rPr lang="sv-SE" sz="2000" smtClean="0">
                <a:latin typeface="Arial" charset="0"/>
              </a:rPr>
              <a:t>вишак кисеоника и повећана концентрација кисеоника</a:t>
            </a:r>
            <a:r>
              <a:rPr lang="sr-Cyrl-CS" sz="2000" smtClean="0">
                <a:latin typeface="Arial" charset="0"/>
              </a:rPr>
              <a:t>.</a:t>
            </a:r>
          </a:p>
          <a:p>
            <a:pPr lvl="1" eaLnBrk="1" hangingPunct="1">
              <a:buFont typeface="Wingdings" panose="05000000000000000000" pitchFamily="2" charset="2"/>
              <a:buNone/>
              <a:defRPr/>
            </a:pPr>
            <a:endParaRPr lang="sr-Latn-CS" sz="2000" smtClean="0">
              <a:latin typeface="Arial" charset="0"/>
            </a:endParaRPr>
          </a:p>
          <a:p>
            <a:pPr eaLnBrk="1" hangingPunct="1">
              <a:defRPr/>
            </a:pPr>
            <a:r>
              <a:rPr lang="sv-SE" sz="2000" u="sng" smtClean="0">
                <a:solidFill>
                  <a:srgbClr val="FFFF00"/>
                </a:solidFill>
                <a:latin typeface="Arial" charset="0"/>
              </a:rPr>
              <a:t>Ендогени разлози</a:t>
            </a:r>
            <a:r>
              <a:rPr lang="sv-SE" sz="2000" smtClean="0">
                <a:solidFill>
                  <a:srgbClr val="FFFF00"/>
                </a:solidFill>
                <a:latin typeface="Arial" charset="0"/>
              </a:rPr>
              <a:t>: </a:t>
            </a:r>
            <a:endParaRPr lang="sr-Latn-CS" sz="2000" smtClean="0">
              <a:solidFill>
                <a:srgbClr val="FFFF00"/>
              </a:solidFill>
              <a:latin typeface="Arial" charset="0"/>
            </a:endParaRPr>
          </a:p>
          <a:p>
            <a:pPr lvl="1" eaLnBrk="1" hangingPunct="1">
              <a:defRPr/>
            </a:pPr>
            <a:r>
              <a:rPr lang="sv-SE" sz="2000" smtClean="0">
                <a:latin typeface="Arial" charset="0"/>
              </a:rPr>
              <a:t>повећана фагоцитна активност на месту оштећења ткива</a:t>
            </a:r>
            <a:r>
              <a:rPr lang="sr-Cyrl-CS" sz="2000" smtClean="0">
                <a:latin typeface="Arial" charset="0"/>
              </a:rPr>
              <a:t>,</a:t>
            </a:r>
            <a:endParaRPr lang="sr-Latn-CS" sz="2000" smtClean="0">
              <a:latin typeface="Arial" charset="0"/>
            </a:endParaRPr>
          </a:p>
          <a:p>
            <a:pPr lvl="1" eaLnBrk="1" hangingPunct="1">
              <a:defRPr/>
            </a:pPr>
            <a:r>
              <a:rPr lang="sv-SE" sz="2000" smtClean="0">
                <a:latin typeface="Arial" charset="0"/>
              </a:rPr>
              <a:t>оштећења митохондријалног респираторног ланца</a:t>
            </a:r>
            <a:r>
              <a:rPr lang="sr-Cyrl-CS" sz="2000" smtClean="0">
                <a:latin typeface="Arial" charset="0"/>
              </a:rPr>
              <a:t>,</a:t>
            </a:r>
            <a:endParaRPr lang="sr-Latn-CS" sz="2000" smtClean="0">
              <a:latin typeface="Arial" charset="0"/>
            </a:endParaRPr>
          </a:p>
          <a:p>
            <a:pPr lvl="1" eaLnBrk="1" hangingPunct="1">
              <a:defRPr/>
            </a:pPr>
            <a:r>
              <a:rPr lang="sv-SE" sz="2000" smtClean="0">
                <a:latin typeface="Arial" charset="0"/>
              </a:rPr>
              <a:t>активација метаболизма арахидонске киселине</a:t>
            </a:r>
            <a:r>
              <a:rPr lang="sr-Cyrl-CS" sz="2000" smtClean="0">
                <a:latin typeface="Arial" charset="0"/>
              </a:rPr>
              <a:t>,</a:t>
            </a:r>
            <a:endParaRPr lang="sr-Latn-CS" sz="2000" smtClean="0">
              <a:latin typeface="Arial" charset="0"/>
            </a:endParaRPr>
          </a:p>
          <a:p>
            <a:pPr lvl="1" eaLnBrk="1" hangingPunct="1">
              <a:defRPr/>
            </a:pPr>
            <a:r>
              <a:rPr lang="sv-SE" sz="2000" smtClean="0">
                <a:latin typeface="Arial" charset="0"/>
              </a:rPr>
              <a:t>делокализација метала са променљивом валенцом и ослобађање ХЕМ</a:t>
            </a:r>
            <a:r>
              <a:rPr lang="sr-Cyrl-CS" sz="2000" smtClean="0">
                <a:latin typeface="Arial" charset="0"/>
              </a:rPr>
              <a:t>-</a:t>
            </a:r>
            <a:r>
              <a:rPr lang="sv-SE" sz="2000" smtClean="0">
                <a:latin typeface="Arial" charset="0"/>
              </a:rPr>
              <a:t>протеина</a:t>
            </a:r>
            <a:r>
              <a:rPr lang="sr-Cyrl-CS" sz="2000" smtClean="0">
                <a:latin typeface="Arial" charset="0"/>
              </a:rPr>
              <a:t>,</a:t>
            </a:r>
            <a:endParaRPr lang="sr-Latn-CS" sz="2000" smtClean="0">
              <a:latin typeface="Arial" charset="0"/>
            </a:endParaRPr>
          </a:p>
          <a:p>
            <a:pPr lvl="1" eaLnBrk="1" hangingPunct="1">
              <a:defRPr/>
            </a:pPr>
            <a:r>
              <a:rPr lang="sv-SE" sz="2000" smtClean="0">
                <a:latin typeface="Arial" charset="0"/>
              </a:rPr>
              <a:t>смањење заштитног капацитета ћелије (редукован ниво антиоксидантних ензима и неензимских антиоксиданаса, губитак или деструкција антиоксиданаса)</a:t>
            </a:r>
            <a:r>
              <a:rPr lang="sr-Cyrl-CS" sz="2000" smtClean="0">
                <a:latin typeface="Arial" charset="0"/>
              </a:rPr>
              <a:t>.</a:t>
            </a:r>
            <a:endParaRPr lang="en-US" sz="200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97090"/>
    </mc:Choice>
    <mc:Fallback xmlns="">
      <p:transition spd="slow" advTm="9709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rrowheads="1"/>
          </p:cNvSpPr>
          <p:nvPr>
            <p:ph type="title"/>
          </p:nvPr>
        </p:nvSpPr>
        <p:spPr/>
        <p:txBody>
          <a:bodyPr/>
          <a:lstStyle/>
          <a:p>
            <a:pPr eaLnBrk="1" hangingPunct="1">
              <a:defRPr/>
            </a:pPr>
            <a:r>
              <a:rPr lang="sr-Latn-CS" smtClean="0">
                <a:solidFill>
                  <a:srgbClr val="FFFF00"/>
                </a:solidFill>
                <a:latin typeface="Arial" charset="0"/>
              </a:rPr>
              <a:t>ПЕРОКСИДАЦИЈА ЛИПИДА</a:t>
            </a:r>
          </a:p>
        </p:txBody>
      </p:sp>
      <p:sp>
        <p:nvSpPr>
          <p:cNvPr id="63491" name="Rectangle 3"/>
          <p:cNvSpPr>
            <a:spLocks noGrp="1" noChangeArrowheads="1"/>
          </p:cNvSpPr>
          <p:nvPr>
            <p:ph type="body" sz="half" idx="1"/>
          </p:nvPr>
        </p:nvSpPr>
        <p:spPr>
          <a:xfrm>
            <a:off x="0" y="1628775"/>
            <a:ext cx="4492625" cy="4467225"/>
          </a:xfrm>
        </p:spPr>
        <p:txBody>
          <a:bodyPr/>
          <a:lstStyle/>
          <a:p>
            <a:pPr eaLnBrk="1" hangingPunct="1">
              <a:buFont typeface="Wingdings" panose="05000000000000000000" pitchFamily="2" charset="2"/>
              <a:buNone/>
              <a:defRPr/>
            </a:pPr>
            <a:r>
              <a:rPr lang="sr-Latn-CS" sz="2200" b="1" smtClean="0">
                <a:solidFill>
                  <a:srgbClr val="FFFF00"/>
                </a:solidFill>
                <a:latin typeface="Arial" charset="0"/>
              </a:rPr>
              <a:t>ИНИЦИЈАЦИЈА</a:t>
            </a:r>
          </a:p>
          <a:p>
            <a:pPr eaLnBrk="1" hangingPunct="1">
              <a:defRPr/>
            </a:pPr>
            <a:r>
              <a:rPr lang="sr-Latn-CS" sz="2200" smtClean="0">
                <a:latin typeface="Arial" charset="0"/>
              </a:rPr>
              <a:t>Оксиданс одузима атом водоника из метиленске групе која је у </a:t>
            </a:r>
            <a:r>
              <a:rPr lang="el-GR" sz="2200" smtClean="0">
                <a:latin typeface="Arial" charset="0"/>
              </a:rPr>
              <a:t>α</a:t>
            </a:r>
            <a:r>
              <a:rPr lang="sr-Latn-CS" sz="2200" smtClean="0">
                <a:latin typeface="Arial" charset="0"/>
              </a:rPr>
              <a:t>-положају од места двогубе везе</a:t>
            </a:r>
            <a:r>
              <a:rPr lang="sr-Cyrl-CS" sz="2200" smtClean="0">
                <a:latin typeface="Arial" charset="0"/>
              </a:rPr>
              <a:t>.</a:t>
            </a:r>
            <a:endParaRPr lang="sr-Latn-CS" sz="2200" smtClean="0">
              <a:latin typeface="Arial" charset="0"/>
            </a:endParaRPr>
          </a:p>
          <a:p>
            <a:pPr eaLnBrk="1" hangingPunct="1">
              <a:buFont typeface="Wingdings" panose="05000000000000000000" pitchFamily="2" charset="2"/>
              <a:buNone/>
              <a:defRPr/>
            </a:pPr>
            <a:r>
              <a:rPr lang="sr-Latn-CS" sz="2200" b="1" smtClean="0">
                <a:solidFill>
                  <a:srgbClr val="FFFF00"/>
                </a:solidFill>
                <a:latin typeface="Arial" charset="0"/>
              </a:rPr>
              <a:t>ПРОПАГАЦИЈА</a:t>
            </a:r>
          </a:p>
          <a:p>
            <a:pPr eaLnBrk="1" hangingPunct="1">
              <a:defRPr/>
            </a:pPr>
            <a:r>
              <a:rPr lang="sr-Latn-CS" sz="2200" smtClean="0">
                <a:latin typeface="Arial" charset="0"/>
              </a:rPr>
              <a:t>Алкил</a:t>
            </a:r>
            <a:r>
              <a:rPr lang="sr-Cyrl-CS" sz="2200" smtClean="0">
                <a:latin typeface="Arial" charset="0"/>
              </a:rPr>
              <a:t>-</a:t>
            </a:r>
            <a:r>
              <a:rPr lang="sr-Latn-CS" sz="2200" smtClean="0">
                <a:latin typeface="Arial" charset="0"/>
              </a:rPr>
              <a:t>радикал и молекуларни кисеоник дају пероксил</a:t>
            </a:r>
            <a:r>
              <a:rPr lang="sr-Cyrl-CS" sz="2200" smtClean="0">
                <a:latin typeface="Arial" charset="0"/>
              </a:rPr>
              <a:t>-</a:t>
            </a:r>
            <a:r>
              <a:rPr lang="sr-Latn-CS" sz="2200" smtClean="0">
                <a:latin typeface="Arial" charset="0"/>
              </a:rPr>
              <a:t>радикал</a:t>
            </a:r>
            <a:r>
              <a:rPr lang="sr-Cyrl-CS" sz="2200" smtClean="0">
                <a:latin typeface="Arial" charset="0"/>
              </a:rPr>
              <a:t>.</a:t>
            </a:r>
            <a:endParaRPr lang="sr-Latn-CS" sz="2200" smtClean="0">
              <a:latin typeface="Arial" charset="0"/>
            </a:endParaRPr>
          </a:p>
          <a:p>
            <a:pPr eaLnBrk="1" hangingPunct="1">
              <a:defRPr/>
            </a:pPr>
            <a:r>
              <a:rPr lang="sr-Latn-CS" sz="2200" smtClean="0">
                <a:latin typeface="Arial" charset="0"/>
              </a:rPr>
              <a:t>Пероксил</a:t>
            </a:r>
            <a:r>
              <a:rPr lang="sr-Cyrl-CS" sz="2200" smtClean="0">
                <a:latin typeface="Arial" charset="0"/>
              </a:rPr>
              <a:t>-</a:t>
            </a:r>
            <a:r>
              <a:rPr lang="sr-Latn-CS" sz="2200" smtClean="0">
                <a:latin typeface="Arial" charset="0"/>
              </a:rPr>
              <a:t>радикал може да одузима водоник од суседног молекула МК па настаје липидни хидропероксид и нови алкил</a:t>
            </a:r>
            <a:r>
              <a:rPr lang="sr-Cyrl-CS" sz="2200" smtClean="0">
                <a:latin typeface="Arial" charset="0"/>
              </a:rPr>
              <a:t>-</a:t>
            </a:r>
            <a:r>
              <a:rPr lang="sr-Latn-CS" sz="2200" smtClean="0">
                <a:latin typeface="Arial" charset="0"/>
              </a:rPr>
              <a:t>радикал</a:t>
            </a:r>
            <a:r>
              <a:rPr lang="sr-Cyrl-CS" sz="2200" smtClean="0">
                <a:latin typeface="Arial" charset="0"/>
              </a:rPr>
              <a:t>.</a:t>
            </a:r>
            <a:endParaRPr lang="el-GR" sz="2200" smtClean="0">
              <a:latin typeface="Arial" charset="0"/>
            </a:endParaRPr>
          </a:p>
        </p:txBody>
      </p:sp>
      <p:sp>
        <p:nvSpPr>
          <p:cNvPr id="118788" name="Rectangle 4"/>
          <p:cNvSpPr>
            <a:spLocks noGrp="1" noChangeArrowheads="1"/>
          </p:cNvSpPr>
          <p:nvPr>
            <p:ph sz="half" idx="2"/>
          </p:nvPr>
        </p:nvSpPr>
        <p:spPr>
          <a:xfrm>
            <a:off x="4651375" y="1600200"/>
            <a:ext cx="4033838" cy="4525963"/>
          </a:xfrm>
        </p:spPr>
        <p:txBody>
          <a:bodyPr/>
          <a:lstStyle/>
          <a:p>
            <a:pPr eaLnBrk="1" hangingPunct="1">
              <a:lnSpc>
                <a:spcPct val="70000"/>
              </a:lnSpc>
              <a:defRPr/>
            </a:pPr>
            <a:endParaRPr lang="sr-Latn-CS" sz="2500" smtClean="0"/>
          </a:p>
        </p:txBody>
      </p:sp>
      <p:sp>
        <p:nvSpPr>
          <p:cNvPr id="31749" name="Rectangle 5"/>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2075" tIns="46038" rIns="92075" bIns="46038" anchor="ctr">
            <a:spAutoFit/>
          </a:bodyP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n-US" altLang="en-US"/>
          </a:p>
        </p:txBody>
      </p:sp>
      <p:pic>
        <p:nvPicPr>
          <p:cNvPr id="31750" name="Picture 6" descr="Sl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557338"/>
            <a:ext cx="4572000" cy="493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01579"/>
    </mc:Choice>
    <mc:Fallback xmlns="">
      <p:transition spd="slow" advTm="101579"/>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a:xfrm>
            <a:off x="468313" y="0"/>
            <a:ext cx="8229600" cy="1143000"/>
          </a:xfrm>
        </p:spPr>
        <p:txBody>
          <a:bodyPr/>
          <a:lstStyle/>
          <a:p>
            <a:pPr eaLnBrk="1" hangingPunct="1">
              <a:defRPr/>
            </a:pPr>
            <a:r>
              <a:rPr lang="sr-Latn-CS" smtClean="0">
                <a:solidFill>
                  <a:srgbClr val="FFFF00"/>
                </a:solidFill>
                <a:latin typeface="Arial" charset="0"/>
              </a:rPr>
              <a:t>ПЕРОКСИДАЦИЈА ЛИПИДА</a:t>
            </a:r>
          </a:p>
        </p:txBody>
      </p:sp>
      <p:sp>
        <p:nvSpPr>
          <p:cNvPr id="64515" name="Rectangle 3"/>
          <p:cNvSpPr>
            <a:spLocks noGrp="1" noChangeArrowheads="1"/>
          </p:cNvSpPr>
          <p:nvPr>
            <p:ph type="body" sz="half" idx="1"/>
          </p:nvPr>
        </p:nvSpPr>
        <p:spPr>
          <a:xfrm>
            <a:off x="0" y="1196975"/>
            <a:ext cx="4824413" cy="4467225"/>
          </a:xfrm>
        </p:spPr>
        <p:txBody>
          <a:bodyPr/>
          <a:lstStyle/>
          <a:p>
            <a:pPr eaLnBrk="1" hangingPunct="1">
              <a:lnSpc>
                <a:spcPct val="85000"/>
              </a:lnSpc>
              <a:buFont typeface="Wingdings" panose="05000000000000000000" pitchFamily="2" charset="2"/>
              <a:buNone/>
              <a:defRPr/>
            </a:pPr>
            <a:r>
              <a:rPr lang="sr-Latn-CS" sz="2200" b="1" dirty="0" smtClean="0">
                <a:solidFill>
                  <a:srgbClr val="FFFF00"/>
                </a:solidFill>
                <a:latin typeface="Arial" charset="0"/>
              </a:rPr>
              <a:t>ДЕГР</a:t>
            </a:r>
            <a:r>
              <a:rPr lang="en-US" sz="2200" b="1" dirty="0" smtClean="0">
                <a:solidFill>
                  <a:srgbClr val="FFFF00"/>
                </a:solidFill>
                <a:latin typeface="Arial" charset="0"/>
              </a:rPr>
              <a:t>А</a:t>
            </a:r>
            <a:r>
              <a:rPr lang="sr-Latn-CS" sz="2200" b="1" dirty="0" smtClean="0">
                <a:solidFill>
                  <a:srgbClr val="FFFF00"/>
                </a:solidFill>
                <a:latin typeface="Arial" charset="0"/>
              </a:rPr>
              <a:t>ДАЦИЈА</a:t>
            </a:r>
          </a:p>
          <a:p>
            <a:pPr eaLnBrk="1" hangingPunct="1">
              <a:lnSpc>
                <a:spcPct val="85000"/>
              </a:lnSpc>
              <a:defRPr/>
            </a:pPr>
            <a:r>
              <a:rPr lang="sr-Latn-CS" sz="2200" dirty="0" smtClean="0">
                <a:latin typeface="Arial" charset="0"/>
              </a:rPr>
              <a:t>Релативно стабилни липидни хидропероксиди у присуству јона метала </a:t>
            </a:r>
            <a:r>
              <a:rPr lang="sr-Cyrl-CS" sz="2200" dirty="0" smtClean="0">
                <a:latin typeface="Arial" charset="0"/>
              </a:rPr>
              <a:t>са прелазном валенцом </a:t>
            </a:r>
            <a:r>
              <a:rPr lang="sr-Latn-CS" sz="2200" dirty="0" smtClean="0">
                <a:latin typeface="Arial" charset="0"/>
              </a:rPr>
              <a:t>се разграђују и настају нови пероксил/алкоксил</a:t>
            </a:r>
            <a:r>
              <a:rPr lang="sr-Cyrl-CS" sz="2200" dirty="0" smtClean="0">
                <a:latin typeface="Arial" charset="0"/>
              </a:rPr>
              <a:t>-</a:t>
            </a:r>
            <a:r>
              <a:rPr lang="sr-Latn-CS" sz="2200" dirty="0" smtClean="0">
                <a:latin typeface="Arial" charset="0"/>
              </a:rPr>
              <a:t> радикали</a:t>
            </a:r>
            <a:r>
              <a:rPr lang="sr-Cyrl-CS" sz="2200" dirty="0" smtClean="0">
                <a:latin typeface="Arial" charset="0"/>
              </a:rPr>
              <a:t>.</a:t>
            </a:r>
            <a:endParaRPr lang="sr-Latn-CS" sz="2200" dirty="0" smtClean="0">
              <a:latin typeface="Arial" charset="0"/>
            </a:endParaRPr>
          </a:p>
          <a:p>
            <a:pPr eaLnBrk="1" hangingPunct="1">
              <a:lnSpc>
                <a:spcPct val="85000"/>
              </a:lnSpc>
              <a:defRPr/>
            </a:pPr>
            <a:r>
              <a:rPr lang="sr-Latn-CS" sz="2200" dirty="0" smtClean="0">
                <a:latin typeface="Arial" charset="0"/>
              </a:rPr>
              <a:t>Производи деградације липида су: </a:t>
            </a:r>
            <a:endParaRPr lang="sr-Cyrl-CS" sz="2200" dirty="0" smtClean="0">
              <a:latin typeface="Arial" charset="0"/>
            </a:endParaRPr>
          </a:p>
          <a:p>
            <a:pPr lvl="1" eaLnBrk="1" hangingPunct="1">
              <a:lnSpc>
                <a:spcPct val="85000"/>
              </a:lnSpc>
              <a:defRPr/>
            </a:pPr>
            <a:r>
              <a:rPr lang="sr-Latn-CS" sz="2000" dirty="0" smtClean="0">
                <a:latin typeface="Arial" charset="0"/>
              </a:rPr>
              <a:t>ноненал, </a:t>
            </a:r>
            <a:endParaRPr lang="sr-Cyrl-CS" sz="2000" dirty="0" smtClean="0">
              <a:latin typeface="Arial" charset="0"/>
            </a:endParaRPr>
          </a:p>
          <a:p>
            <a:pPr lvl="1" eaLnBrk="1" hangingPunct="1">
              <a:lnSpc>
                <a:spcPct val="85000"/>
              </a:lnSpc>
              <a:defRPr/>
            </a:pPr>
            <a:r>
              <a:rPr lang="sr-Latn-CS" sz="2000" dirty="0" smtClean="0">
                <a:latin typeface="Arial" charset="0"/>
              </a:rPr>
              <a:t>4-хидрокси пентенал и </a:t>
            </a:r>
            <a:endParaRPr lang="sr-Cyrl-CS" sz="2000" dirty="0" smtClean="0">
              <a:latin typeface="Arial" charset="0"/>
            </a:endParaRPr>
          </a:p>
          <a:p>
            <a:pPr lvl="1" eaLnBrk="1" hangingPunct="1">
              <a:lnSpc>
                <a:spcPct val="85000"/>
              </a:lnSpc>
              <a:defRPr/>
            </a:pPr>
            <a:r>
              <a:rPr lang="sr-Latn-CS" sz="2000" dirty="0" smtClean="0">
                <a:latin typeface="Arial" charset="0"/>
              </a:rPr>
              <a:t>Малондиалдехид</a:t>
            </a:r>
            <a:r>
              <a:rPr lang="sr-Cyrl-CS" sz="2000" dirty="0" smtClean="0">
                <a:latin typeface="Arial" charset="0"/>
              </a:rPr>
              <a:t>,</a:t>
            </a:r>
            <a:r>
              <a:rPr lang="sr-Latn-CS" sz="2000" dirty="0" smtClean="0">
                <a:latin typeface="Arial" charset="0"/>
              </a:rPr>
              <a:t> М</a:t>
            </a:r>
            <a:r>
              <a:rPr lang="en-US" sz="2000" dirty="0" smtClean="0">
                <a:latin typeface="Arial" charset="0"/>
              </a:rPr>
              <a:t>D</a:t>
            </a:r>
            <a:r>
              <a:rPr lang="sr-Latn-CS" sz="2000" dirty="0" smtClean="0">
                <a:latin typeface="Arial" charset="0"/>
              </a:rPr>
              <a:t>А</a:t>
            </a:r>
            <a:r>
              <a:rPr lang="sr-Cyrl-CS" sz="2000" dirty="0" smtClean="0">
                <a:latin typeface="Arial" charset="0"/>
              </a:rPr>
              <a:t>.</a:t>
            </a:r>
            <a:endParaRPr lang="sr-Latn-CS" sz="2000" dirty="0" smtClean="0">
              <a:latin typeface="Arial" charset="0"/>
            </a:endParaRPr>
          </a:p>
          <a:p>
            <a:pPr eaLnBrk="1" hangingPunct="1">
              <a:lnSpc>
                <a:spcPct val="85000"/>
              </a:lnSpc>
              <a:defRPr/>
            </a:pPr>
            <a:r>
              <a:rPr lang="sr-Latn-CS" sz="2200" dirty="0" smtClean="0">
                <a:latin typeface="Arial" charset="0"/>
              </a:rPr>
              <a:t>М</a:t>
            </a:r>
            <a:r>
              <a:rPr lang="en-US" sz="2200" dirty="0" smtClean="0">
                <a:latin typeface="Arial" charset="0"/>
              </a:rPr>
              <a:t>D</a:t>
            </a:r>
            <a:r>
              <a:rPr lang="sr-Latn-CS" sz="2200" dirty="0" smtClean="0">
                <a:latin typeface="Arial" charset="0"/>
              </a:rPr>
              <a:t>А је хидросолубилан, најчешће одређиван индикатор </a:t>
            </a:r>
            <a:r>
              <a:rPr lang="en-US" sz="2200" dirty="0" smtClean="0">
                <a:latin typeface="Arial" charset="0"/>
              </a:rPr>
              <a:t>LP</a:t>
            </a:r>
            <a:r>
              <a:rPr lang="sr-Latn-CS" sz="2200" dirty="0" smtClean="0">
                <a:latin typeface="Arial" charset="0"/>
              </a:rPr>
              <a:t>О</a:t>
            </a:r>
            <a:r>
              <a:rPr lang="sr-Cyrl-CS" sz="2200" dirty="0" smtClean="0">
                <a:latin typeface="Arial" charset="0"/>
              </a:rPr>
              <a:t>.</a:t>
            </a:r>
            <a:endParaRPr lang="sr-Latn-CS" sz="2200" dirty="0" smtClean="0">
              <a:latin typeface="Arial" charset="0"/>
            </a:endParaRPr>
          </a:p>
          <a:p>
            <a:pPr eaLnBrk="1" hangingPunct="1">
              <a:lnSpc>
                <a:spcPct val="85000"/>
              </a:lnSpc>
              <a:buFont typeface="Wingdings" panose="05000000000000000000" pitchFamily="2" charset="2"/>
              <a:buNone/>
              <a:defRPr/>
            </a:pPr>
            <a:r>
              <a:rPr lang="sr-Latn-CS" sz="2200" b="1" dirty="0" smtClean="0">
                <a:solidFill>
                  <a:srgbClr val="FFFF00"/>
                </a:solidFill>
                <a:latin typeface="Arial" charset="0"/>
              </a:rPr>
              <a:t>ТЕРМИНАЦИЈА</a:t>
            </a:r>
          </a:p>
          <a:p>
            <a:pPr eaLnBrk="1" hangingPunct="1">
              <a:lnSpc>
                <a:spcPct val="85000"/>
              </a:lnSpc>
              <a:defRPr/>
            </a:pPr>
            <a:r>
              <a:rPr lang="sr-Latn-CS" sz="2200" dirty="0" smtClean="0">
                <a:latin typeface="Arial" charset="0"/>
              </a:rPr>
              <a:t>Витамин Е даје електроне за прекид реакције</a:t>
            </a:r>
            <a:r>
              <a:rPr lang="sr-Cyrl-CS" sz="2200" dirty="0" smtClean="0">
                <a:latin typeface="Arial" charset="0"/>
              </a:rPr>
              <a:t>.</a:t>
            </a:r>
            <a:endParaRPr lang="sr-Latn-CS" sz="2200" dirty="0" smtClean="0">
              <a:latin typeface="Arial" charset="0"/>
            </a:endParaRPr>
          </a:p>
        </p:txBody>
      </p:sp>
      <p:pic>
        <p:nvPicPr>
          <p:cNvPr id="32772" name="Picture 4" descr="mala slika spermatozoid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59338" y="1928813"/>
            <a:ext cx="4033837" cy="3867150"/>
          </a:xfrm>
        </p:spPr>
      </p:pic>
    </p:spTree>
  </p:cSld>
  <p:clrMapOvr>
    <a:masterClrMapping/>
  </p:clrMapOvr>
  <mc:AlternateContent xmlns:mc="http://schemas.openxmlformats.org/markup-compatibility/2006" xmlns:p14="http://schemas.microsoft.com/office/powerpoint/2010/main">
    <mc:Choice Requires="p14">
      <p:transition spd="slow" p14:dur="2000" advTm="91166"/>
    </mc:Choice>
    <mc:Fallback xmlns="">
      <p:transition spd="slow" advTm="91166"/>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287338" y="203200"/>
            <a:ext cx="8932862" cy="863600"/>
          </a:xfrm>
        </p:spPr>
        <p:txBody>
          <a:bodyPr/>
          <a:lstStyle/>
          <a:p>
            <a:pPr eaLnBrk="1" hangingPunct="1">
              <a:defRPr/>
            </a:pPr>
            <a:r>
              <a:rPr lang="en-US" sz="3600" b="0" smtClean="0">
                <a:solidFill>
                  <a:srgbClr val="FFFF00"/>
                </a:solidFill>
                <a:latin typeface="Arial" charset="0"/>
              </a:rPr>
              <a:t>СЛОБОДНИ РАДИКАЛИ</a:t>
            </a:r>
            <a:endParaRPr lang="en-US" sz="3600" smtClean="0">
              <a:solidFill>
                <a:srgbClr val="FFFF00"/>
              </a:solidFill>
              <a:latin typeface="Arial" charset="0"/>
            </a:endParaRPr>
          </a:p>
        </p:txBody>
      </p:sp>
      <p:sp>
        <p:nvSpPr>
          <p:cNvPr id="37891" name="Rectangle 3"/>
          <p:cNvSpPr>
            <a:spLocks noGrp="1" noChangeArrowheads="1"/>
          </p:cNvSpPr>
          <p:nvPr>
            <p:ph type="subTitle" idx="1"/>
          </p:nvPr>
        </p:nvSpPr>
        <p:spPr>
          <a:xfrm>
            <a:off x="638175" y="381000"/>
            <a:ext cx="8277225" cy="4140200"/>
          </a:xfrm>
          <a:extLst>
            <a:ext uri="{909E8E84-426E-40DD-AFC4-6F175D3DCCD1}">
              <a14:hiddenFill xmlns:a14="http://schemas.microsoft.com/office/drawing/2010/main">
                <a:solidFill>
                  <a:srgbClr val="FFFFFF"/>
                </a:solidFill>
              </a14:hiddenFill>
            </a:ext>
          </a:extLst>
        </p:spPr>
        <p:txBody>
          <a:bodyPr anchor="ctr"/>
          <a:lstStyle/>
          <a:p>
            <a:pPr marL="357188" indent="-357188" eaLnBrk="1" hangingPunct="1">
              <a:spcBef>
                <a:spcPct val="30000"/>
              </a:spcBef>
              <a:buFont typeface="Wingdings" panose="05000000000000000000" pitchFamily="2" charset="2"/>
              <a:buChar char="n"/>
              <a:defRPr/>
            </a:pPr>
            <a:r>
              <a:rPr lang="sr-Latn-CS" sz="3600" b="1" smtClean="0">
                <a:latin typeface="Arial" charset="0"/>
              </a:rPr>
              <a:t>механизам настанка</a:t>
            </a:r>
          </a:p>
          <a:p>
            <a:pPr marL="357188" indent="-357188" eaLnBrk="1" hangingPunct="1">
              <a:spcBef>
                <a:spcPct val="30000"/>
              </a:spcBef>
              <a:buFont typeface="Wingdings" panose="05000000000000000000" pitchFamily="2" charset="2"/>
              <a:buChar char="n"/>
              <a:defRPr/>
            </a:pPr>
            <a:r>
              <a:rPr lang="sr-Latn-CS" sz="3600" b="1" smtClean="0">
                <a:latin typeface="Arial" charset="0"/>
              </a:rPr>
              <a:t>дејство слободних радикала на макромолекуле</a:t>
            </a:r>
            <a:endParaRPr lang="en-US" sz="3600" b="1" smtClean="0">
              <a:latin typeface="Arial" charset="0"/>
            </a:endParaRPr>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775" y="3500438"/>
            <a:ext cx="4392613" cy="336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4387"/>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rrowheads="1"/>
          </p:cNvSpPr>
          <p:nvPr>
            <p:ph type="title"/>
          </p:nvPr>
        </p:nvSpPr>
        <p:spPr/>
        <p:txBody>
          <a:bodyPr/>
          <a:lstStyle/>
          <a:p>
            <a:pPr eaLnBrk="1" hangingPunct="1">
              <a:defRPr/>
            </a:pPr>
            <a:r>
              <a:rPr lang="sr-Latn-CS" smtClean="0">
                <a:solidFill>
                  <a:srgbClr val="FFFF00"/>
                </a:solidFill>
                <a:latin typeface="Arial" charset="0"/>
              </a:rPr>
              <a:t>ПЕРОКСИДАЦИЈА ЛИПИДА</a:t>
            </a:r>
          </a:p>
        </p:txBody>
      </p:sp>
      <p:sp>
        <p:nvSpPr>
          <p:cNvPr id="65539" name="Rectangle 3"/>
          <p:cNvSpPr>
            <a:spLocks noGrp="1" noChangeArrowheads="1"/>
          </p:cNvSpPr>
          <p:nvPr>
            <p:ph type="body" idx="1"/>
          </p:nvPr>
        </p:nvSpPr>
        <p:spPr>
          <a:xfrm>
            <a:off x="457200" y="1371600"/>
            <a:ext cx="7772400" cy="4467225"/>
          </a:xfrm>
        </p:spPr>
        <p:txBody>
          <a:bodyPr/>
          <a:lstStyle/>
          <a:p>
            <a:pPr eaLnBrk="1" hangingPunct="1">
              <a:buFont typeface="Wingdings" panose="05000000000000000000" pitchFamily="2" charset="2"/>
              <a:buNone/>
              <a:defRPr/>
            </a:pPr>
            <a:r>
              <a:rPr lang="sr-Latn-CS" sz="2600" dirty="0" smtClean="0">
                <a:latin typeface="Arial" charset="0"/>
              </a:rPr>
              <a:t>ПОСЛЕДИЦЕ  </a:t>
            </a:r>
            <a:r>
              <a:rPr lang="en-US" sz="2600" dirty="0" smtClean="0">
                <a:latin typeface="Arial" charset="0"/>
              </a:rPr>
              <a:t>LP</a:t>
            </a:r>
            <a:r>
              <a:rPr lang="sr-Latn-CS" sz="2600" dirty="0" smtClean="0">
                <a:latin typeface="Arial" charset="0"/>
              </a:rPr>
              <a:t>О:</a:t>
            </a:r>
          </a:p>
          <a:p>
            <a:pPr eaLnBrk="1" hangingPunct="1">
              <a:defRPr/>
            </a:pPr>
            <a:r>
              <a:rPr lang="sr-Latn-CS" sz="2600" dirty="0" smtClean="0">
                <a:latin typeface="Arial" charset="0"/>
              </a:rPr>
              <a:t>губитак полинезасићених масних киселина</a:t>
            </a:r>
            <a:r>
              <a:rPr lang="sr-Cyrl-CS" sz="2600" dirty="0" smtClean="0">
                <a:latin typeface="Arial" charset="0"/>
              </a:rPr>
              <a:t>,</a:t>
            </a:r>
            <a:endParaRPr lang="sr-Latn-CS" sz="2600" dirty="0" smtClean="0">
              <a:latin typeface="Arial" charset="0"/>
            </a:endParaRPr>
          </a:p>
          <a:p>
            <a:pPr eaLnBrk="1" hangingPunct="1">
              <a:defRPr/>
            </a:pPr>
            <a:r>
              <a:rPr lang="sr-Latn-CS" sz="2600" dirty="0" smtClean="0">
                <a:latin typeface="Arial" charset="0"/>
              </a:rPr>
              <a:t>промене у пермеабилности мембрана</a:t>
            </a:r>
            <a:r>
              <a:rPr lang="sr-Cyrl-CS" sz="2600" dirty="0" smtClean="0">
                <a:latin typeface="Arial" charset="0"/>
              </a:rPr>
              <a:t>,</a:t>
            </a:r>
            <a:endParaRPr lang="sr-Latn-CS" sz="2600" dirty="0" smtClean="0">
              <a:latin typeface="Arial" charset="0"/>
            </a:endParaRPr>
          </a:p>
          <a:p>
            <a:pPr eaLnBrk="1" hangingPunct="1">
              <a:defRPr/>
            </a:pPr>
            <a:r>
              <a:rPr lang="sr-Latn-CS" sz="2600" dirty="0" smtClean="0">
                <a:latin typeface="Arial" charset="0"/>
              </a:rPr>
              <a:t>ефекти на мембранске протеине</a:t>
            </a:r>
            <a:r>
              <a:rPr lang="sr-Cyrl-CS" sz="2600" dirty="0" smtClean="0">
                <a:latin typeface="Arial" charset="0"/>
              </a:rPr>
              <a:t>,</a:t>
            </a:r>
            <a:endParaRPr lang="sr-Latn-CS" sz="2600" dirty="0" smtClean="0">
              <a:latin typeface="Arial" charset="0"/>
            </a:endParaRPr>
          </a:p>
          <a:p>
            <a:pPr eaLnBrk="1" hangingPunct="1">
              <a:defRPr/>
            </a:pPr>
            <a:r>
              <a:rPr lang="sr-Latn-CS" sz="2600" dirty="0" smtClean="0">
                <a:latin typeface="Arial" charset="0"/>
              </a:rPr>
              <a:t>промењен јонски транспорт</a:t>
            </a:r>
            <a:r>
              <a:rPr lang="sr-Cyrl-CS" sz="2600" dirty="0" smtClean="0">
                <a:latin typeface="Arial" charset="0"/>
              </a:rPr>
              <a:t>,</a:t>
            </a:r>
            <a:endParaRPr lang="sr-Latn-CS" sz="2600" dirty="0" smtClean="0">
              <a:latin typeface="Arial" charset="0"/>
            </a:endParaRPr>
          </a:p>
          <a:p>
            <a:pPr eaLnBrk="1" hangingPunct="1">
              <a:defRPr/>
            </a:pPr>
            <a:r>
              <a:rPr lang="sr-Latn-CS" sz="2600" dirty="0" smtClean="0">
                <a:latin typeface="Arial" charset="0"/>
              </a:rPr>
              <a:t>настанак цитотоксичних метаболита липидних пероксида</a:t>
            </a:r>
            <a:r>
              <a:rPr lang="sr-Cyrl-CS" sz="2600" dirty="0" smtClean="0">
                <a:latin typeface="Arial" charset="0"/>
              </a:rPr>
              <a:t>.</a:t>
            </a:r>
            <a:endParaRPr lang="sr-Latn-CS" sz="2600" dirty="0" smtClean="0">
              <a:latin typeface="Arial" charset="0"/>
            </a:endParaRPr>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4189413"/>
            <a:ext cx="4248150"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43613"/>
    </mc:Choice>
    <mc:Fallback xmlns="">
      <p:transition spd="slow" advTm="43613"/>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rrowheads="1"/>
          </p:cNvSpPr>
          <p:nvPr>
            <p:ph type="title"/>
          </p:nvPr>
        </p:nvSpPr>
        <p:spPr>
          <a:xfrm>
            <a:off x="468313" y="260350"/>
            <a:ext cx="8229600" cy="1143000"/>
          </a:xfrm>
        </p:spPr>
        <p:txBody>
          <a:bodyPr/>
          <a:lstStyle/>
          <a:p>
            <a:pPr eaLnBrk="1" hangingPunct="1">
              <a:defRPr/>
            </a:pPr>
            <a:r>
              <a:rPr lang="sr-Latn-CS" sz="4000" smtClean="0">
                <a:solidFill>
                  <a:srgbClr val="FFFF00"/>
                </a:solidFill>
                <a:latin typeface="Arial" charset="0"/>
              </a:rPr>
              <a:t>ОКСИДАТИВНО ОШТЕЋЕЊЕ ПРОТЕИНА</a:t>
            </a:r>
          </a:p>
        </p:txBody>
      </p:sp>
      <p:sp>
        <p:nvSpPr>
          <p:cNvPr id="66563" name="Rectangle 3"/>
          <p:cNvSpPr>
            <a:spLocks noGrp="1" noChangeArrowheads="1"/>
          </p:cNvSpPr>
          <p:nvPr>
            <p:ph type="body" idx="1"/>
          </p:nvPr>
        </p:nvSpPr>
        <p:spPr>
          <a:xfrm>
            <a:off x="250825" y="1484313"/>
            <a:ext cx="8893175" cy="5184775"/>
          </a:xfrm>
        </p:spPr>
        <p:txBody>
          <a:bodyPr/>
          <a:lstStyle/>
          <a:p>
            <a:pPr eaLnBrk="1" hangingPunct="1">
              <a:defRPr/>
            </a:pPr>
            <a:r>
              <a:rPr lang="sr-Latn-CS" sz="2400" dirty="0" smtClean="0">
                <a:latin typeface="Arial" charset="0"/>
              </a:rPr>
              <a:t>Модификација АК радикалима изазива промене у терцијерној структури протеина</a:t>
            </a:r>
            <a:r>
              <a:rPr lang="sr-Cyrl-CS" sz="2400" dirty="0" smtClean="0">
                <a:latin typeface="Arial" charset="0"/>
              </a:rPr>
              <a:t>.</a:t>
            </a:r>
            <a:endParaRPr lang="sr-Latn-CS" sz="2400" dirty="0" smtClean="0">
              <a:latin typeface="Arial" charset="0"/>
            </a:endParaRPr>
          </a:p>
          <a:p>
            <a:pPr eaLnBrk="1" hangingPunct="1">
              <a:defRPr/>
            </a:pPr>
            <a:r>
              <a:rPr lang="sr-Latn-CS" sz="2400" dirty="0" smtClean="0">
                <a:latin typeface="Arial" charset="0"/>
              </a:rPr>
              <a:t>Интеракција радикала са костуром полипептидног ланца доводи до модификације секундарне структуре</a:t>
            </a:r>
            <a:r>
              <a:rPr lang="sr-Cyrl-CS" sz="2400" dirty="0" smtClean="0">
                <a:latin typeface="Arial" charset="0"/>
              </a:rPr>
              <a:t>.</a:t>
            </a:r>
            <a:endParaRPr lang="sr-Latn-CS" sz="2400" dirty="0" smtClean="0">
              <a:latin typeface="Arial" charset="0"/>
            </a:endParaRPr>
          </a:p>
          <a:p>
            <a:pPr eaLnBrk="1" hangingPunct="1">
              <a:defRPr/>
            </a:pPr>
            <a:r>
              <a:rPr lang="sr-Latn-CS" sz="2400" dirty="0" smtClean="0">
                <a:latin typeface="Arial" charset="0"/>
              </a:rPr>
              <a:t>Индиректно оштећење активацијом протеолитичких ензима</a:t>
            </a:r>
            <a:r>
              <a:rPr lang="sr-Cyrl-CS" sz="2400" dirty="0" smtClean="0">
                <a:latin typeface="Arial" charset="0"/>
              </a:rPr>
              <a:t>.</a:t>
            </a:r>
            <a:r>
              <a:rPr lang="sr-Latn-CS" sz="2400" dirty="0" smtClean="0">
                <a:latin typeface="Arial" charset="0"/>
              </a:rPr>
              <a:t> </a:t>
            </a:r>
          </a:p>
          <a:p>
            <a:pPr eaLnBrk="1" hangingPunct="1">
              <a:defRPr/>
            </a:pPr>
            <a:r>
              <a:rPr lang="sr-Latn-CS" sz="2400" dirty="0" smtClean="0">
                <a:latin typeface="Arial" charset="0"/>
              </a:rPr>
              <a:t>Оштећење протеина продуктима </a:t>
            </a:r>
            <a:r>
              <a:rPr lang="en-US" sz="2400" dirty="0" smtClean="0">
                <a:latin typeface="Arial" charset="0"/>
              </a:rPr>
              <a:t>LP</a:t>
            </a:r>
            <a:r>
              <a:rPr lang="sr-Latn-CS" sz="2400" dirty="0" smtClean="0">
                <a:latin typeface="Arial" charset="0"/>
              </a:rPr>
              <a:t>О</a:t>
            </a:r>
            <a:r>
              <a:rPr lang="sr-Cyrl-CS" sz="2400" dirty="0" smtClean="0">
                <a:latin typeface="Arial" charset="0"/>
              </a:rPr>
              <a:t>.</a:t>
            </a:r>
            <a:endParaRPr lang="sr-Latn-CS" sz="2400" dirty="0" smtClean="0">
              <a:latin typeface="Arial" charset="0"/>
            </a:endParaRPr>
          </a:p>
          <a:p>
            <a:pPr eaLnBrk="1" hangingPunct="1">
              <a:buFont typeface="Wingdings" panose="05000000000000000000" pitchFamily="2" charset="2"/>
              <a:buNone/>
              <a:defRPr/>
            </a:pPr>
            <a:endParaRPr lang="en-US" sz="2400" b="1" dirty="0" smtClean="0">
              <a:solidFill>
                <a:srgbClr val="FFFF00"/>
              </a:solidFill>
              <a:latin typeface="Arial" charset="0"/>
            </a:endParaRPr>
          </a:p>
          <a:p>
            <a:pPr eaLnBrk="1" hangingPunct="1">
              <a:buFont typeface="Wingdings" panose="05000000000000000000" pitchFamily="2" charset="2"/>
              <a:buNone/>
              <a:defRPr/>
            </a:pPr>
            <a:r>
              <a:rPr lang="sr-Latn-CS" sz="2400" b="1" dirty="0" smtClean="0">
                <a:solidFill>
                  <a:srgbClr val="FFFF00"/>
                </a:solidFill>
                <a:latin typeface="Arial" charset="0"/>
              </a:rPr>
              <a:t>ПОСЛЕДИЦЕ:</a:t>
            </a:r>
          </a:p>
          <a:p>
            <a:pPr lvl="1" eaLnBrk="1" hangingPunct="1">
              <a:defRPr/>
            </a:pPr>
            <a:r>
              <a:rPr lang="sr-Latn-CS" sz="2000" dirty="0" smtClean="0">
                <a:latin typeface="Arial" charset="0"/>
              </a:rPr>
              <a:t>промењена ензимска активност</a:t>
            </a:r>
            <a:r>
              <a:rPr lang="sr-Cyrl-CS" sz="2000" dirty="0" smtClean="0">
                <a:latin typeface="Arial" charset="0"/>
              </a:rPr>
              <a:t>,</a:t>
            </a:r>
            <a:endParaRPr lang="sr-Latn-CS" sz="2000" dirty="0" smtClean="0">
              <a:latin typeface="Arial" charset="0"/>
            </a:endParaRPr>
          </a:p>
          <a:p>
            <a:pPr lvl="1" eaLnBrk="1" hangingPunct="1">
              <a:defRPr/>
            </a:pPr>
            <a:r>
              <a:rPr lang="sr-Latn-CS" sz="2000" dirty="0" smtClean="0">
                <a:latin typeface="Arial" charset="0"/>
              </a:rPr>
              <a:t>агрегација рецепторских протеина</a:t>
            </a:r>
            <a:r>
              <a:rPr lang="sr-Cyrl-CS" sz="2000" dirty="0" smtClean="0">
                <a:latin typeface="Arial" charset="0"/>
              </a:rPr>
              <a:t>,</a:t>
            </a:r>
            <a:endParaRPr lang="sr-Latn-CS" sz="2000" dirty="0" smtClean="0">
              <a:latin typeface="Arial" charset="0"/>
            </a:endParaRPr>
          </a:p>
          <a:p>
            <a:pPr lvl="1" eaLnBrk="1" hangingPunct="1">
              <a:defRPr/>
            </a:pPr>
            <a:r>
              <a:rPr lang="sr-Latn-CS" sz="2000" dirty="0" smtClean="0">
                <a:latin typeface="Arial" charset="0"/>
              </a:rPr>
              <a:t>поремећај транспортних протеина и јонске хомеостазе</a:t>
            </a:r>
            <a:r>
              <a:rPr lang="sr-Cyrl-CS" sz="2000" dirty="0" smtClean="0">
                <a:latin typeface="Arial" charset="0"/>
              </a:rPr>
              <a:t>.</a:t>
            </a:r>
            <a:endParaRPr lang="sr-Latn-CS" sz="2000" dirty="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77288"/>
    </mc:Choice>
    <mc:Fallback xmlns="">
      <p:transition spd="slow" advTm="77288"/>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rrowheads="1"/>
          </p:cNvSpPr>
          <p:nvPr>
            <p:ph type="title"/>
          </p:nvPr>
        </p:nvSpPr>
        <p:spPr>
          <a:xfrm>
            <a:off x="0" y="274638"/>
            <a:ext cx="9144000" cy="1143000"/>
          </a:xfrm>
        </p:spPr>
        <p:txBody>
          <a:bodyPr/>
          <a:lstStyle/>
          <a:p>
            <a:pPr eaLnBrk="1" hangingPunct="1">
              <a:defRPr/>
            </a:pPr>
            <a:r>
              <a:rPr lang="sr-Latn-CS" dirty="0" smtClean="0">
                <a:solidFill>
                  <a:srgbClr val="FFFF00"/>
                </a:solidFill>
                <a:latin typeface="Arial" charset="0"/>
              </a:rPr>
              <a:t>ОКСИДАТИВНО ОШТЕЋЕЊЕ </a:t>
            </a:r>
            <a:r>
              <a:rPr lang="en-US" dirty="0" smtClean="0">
                <a:solidFill>
                  <a:srgbClr val="FFFF00"/>
                </a:solidFill>
                <a:latin typeface="Arial" charset="0"/>
              </a:rPr>
              <a:t>DN</a:t>
            </a:r>
            <a:r>
              <a:rPr lang="sr-Latn-CS" dirty="0" smtClean="0">
                <a:solidFill>
                  <a:srgbClr val="FFFF00"/>
                </a:solidFill>
                <a:latin typeface="Arial" charset="0"/>
              </a:rPr>
              <a:t>К</a:t>
            </a:r>
          </a:p>
        </p:txBody>
      </p:sp>
      <p:sp>
        <p:nvSpPr>
          <p:cNvPr id="67587" name="Rectangle 3"/>
          <p:cNvSpPr>
            <a:spLocks noGrp="1" noChangeArrowheads="1"/>
          </p:cNvSpPr>
          <p:nvPr>
            <p:ph type="body" idx="1"/>
          </p:nvPr>
        </p:nvSpPr>
        <p:spPr>
          <a:xfrm>
            <a:off x="250825" y="1828800"/>
            <a:ext cx="8893175" cy="4467225"/>
          </a:xfrm>
        </p:spPr>
        <p:txBody>
          <a:bodyPr/>
          <a:lstStyle/>
          <a:p>
            <a:pPr eaLnBrk="1" hangingPunct="1">
              <a:defRPr/>
            </a:pPr>
            <a:r>
              <a:rPr lang="sr-Latn-CS" dirty="0" smtClean="0">
                <a:latin typeface="Arial" charset="0"/>
              </a:rPr>
              <a:t>Неспецифично везивање </a:t>
            </a:r>
            <a:r>
              <a:rPr lang="sr-Cyrl-CS" dirty="0" smtClean="0">
                <a:latin typeface="Arial" charset="0"/>
              </a:rPr>
              <a:t>јона </a:t>
            </a:r>
            <a:r>
              <a:rPr lang="sr-Latn-CS" dirty="0" smtClean="0">
                <a:latin typeface="Arial" charset="0"/>
              </a:rPr>
              <a:t>Fe </a:t>
            </a:r>
            <a:r>
              <a:rPr lang="sr-Cyrl-CS" dirty="0" smtClean="0">
                <a:latin typeface="Arial" charset="0"/>
              </a:rPr>
              <a:t>за </a:t>
            </a:r>
            <a:r>
              <a:rPr lang="en-US" dirty="0" smtClean="0">
                <a:latin typeface="Arial" charset="0"/>
              </a:rPr>
              <a:t>DN</a:t>
            </a:r>
            <a:r>
              <a:rPr lang="sr-Cyrl-CS" dirty="0" smtClean="0">
                <a:latin typeface="Arial" charset="0"/>
              </a:rPr>
              <a:t>К </a:t>
            </a:r>
            <a:r>
              <a:rPr lang="sr-Latn-CS" dirty="0" smtClean="0">
                <a:latin typeface="Arial" charset="0"/>
              </a:rPr>
              <a:t>изазива локализовану продукцију хидроксилног</a:t>
            </a:r>
            <a:r>
              <a:rPr lang="sr-Cyrl-CS" dirty="0" smtClean="0">
                <a:latin typeface="Arial" charset="0"/>
              </a:rPr>
              <a:t>-</a:t>
            </a:r>
            <a:r>
              <a:rPr lang="sr-Latn-CS" dirty="0" smtClean="0">
                <a:latin typeface="Arial" charset="0"/>
              </a:rPr>
              <a:t>радикала</a:t>
            </a:r>
            <a:r>
              <a:rPr lang="sr-Cyrl-CS" dirty="0" smtClean="0">
                <a:latin typeface="Arial" charset="0"/>
              </a:rPr>
              <a:t>.</a:t>
            </a:r>
            <a:endParaRPr lang="sr-Latn-CS" dirty="0" smtClean="0">
              <a:latin typeface="Arial" charset="0"/>
            </a:endParaRPr>
          </a:p>
          <a:p>
            <a:pPr eaLnBrk="1" hangingPunct="1">
              <a:defRPr/>
            </a:pPr>
            <a:r>
              <a:rPr lang="sr-Latn-CS" dirty="0" smtClean="0">
                <a:latin typeface="Arial" charset="0"/>
              </a:rPr>
              <a:t>Одвајање и цепање ланаца </a:t>
            </a:r>
            <a:r>
              <a:rPr lang="en-US" dirty="0" smtClean="0">
                <a:latin typeface="Arial" charset="0"/>
              </a:rPr>
              <a:t>DN</a:t>
            </a:r>
            <a:r>
              <a:rPr lang="sr-Latn-CS" dirty="0" smtClean="0">
                <a:latin typeface="Arial" charset="0"/>
              </a:rPr>
              <a:t>К</a:t>
            </a:r>
            <a:r>
              <a:rPr lang="sr-Cyrl-CS" dirty="0" smtClean="0">
                <a:latin typeface="Arial" charset="0"/>
              </a:rPr>
              <a:t>.</a:t>
            </a:r>
            <a:endParaRPr lang="sr-Latn-CS" dirty="0" smtClean="0">
              <a:latin typeface="Arial" charset="0"/>
            </a:endParaRPr>
          </a:p>
          <a:p>
            <a:pPr eaLnBrk="1" hangingPunct="1">
              <a:defRPr/>
            </a:pPr>
            <a:r>
              <a:rPr lang="sr-Latn-CS" dirty="0" smtClean="0">
                <a:latin typeface="Arial" charset="0"/>
              </a:rPr>
              <a:t>Хидроксилација конститутивних база </a:t>
            </a:r>
            <a:r>
              <a:rPr lang="en-US" dirty="0" smtClean="0">
                <a:latin typeface="Arial" charset="0"/>
              </a:rPr>
              <a:t>DN</a:t>
            </a:r>
            <a:r>
              <a:rPr lang="sr-Latn-CS" dirty="0" smtClean="0">
                <a:latin typeface="Arial" charset="0"/>
              </a:rPr>
              <a:t>К</a:t>
            </a:r>
            <a:r>
              <a:rPr lang="sr-Cyrl-CS" dirty="0" smtClean="0">
                <a:latin typeface="Arial" charset="0"/>
              </a:rPr>
              <a:t>.</a:t>
            </a:r>
            <a:endParaRPr lang="sr-Latn-CS" dirty="0" smtClean="0">
              <a:latin typeface="Arial" charset="0"/>
            </a:endParaRPr>
          </a:p>
          <a:p>
            <a:pPr eaLnBrk="1" hangingPunct="1">
              <a:buFont typeface="Wingdings" panose="05000000000000000000" pitchFamily="2" charset="2"/>
              <a:buNone/>
              <a:defRPr/>
            </a:pPr>
            <a:endParaRPr lang="en-US" dirty="0" smtClean="0">
              <a:solidFill>
                <a:srgbClr val="FFFF00"/>
              </a:solidFill>
              <a:latin typeface="Arial" charset="0"/>
            </a:endParaRPr>
          </a:p>
          <a:p>
            <a:pPr eaLnBrk="1" hangingPunct="1">
              <a:buFont typeface="Wingdings" panose="05000000000000000000" pitchFamily="2" charset="2"/>
              <a:buNone/>
              <a:defRPr/>
            </a:pPr>
            <a:r>
              <a:rPr lang="sr-Latn-CS" b="1" dirty="0" smtClean="0">
                <a:solidFill>
                  <a:srgbClr val="FFFF00"/>
                </a:solidFill>
                <a:latin typeface="Arial" charset="0"/>
              </a:rPr>
              <a:t>ПОСЛЕДИЦА</a:t>
            </a:r>
            <a:r>
              <a:rPr lang="sr-Cyrl-CS" b="1" dirty="0" smtClean="0">
                <a:solidFill>
                  <a:srgbClr val="FFFF00"/>
                </a:solidFill>
                <a:latin typeface="Arial" charset="0"/>
              </a:rPr>
              <a:t>:</a:t>
            </a:r>
            <a:endParaRPr lang="sr-Latn-CS" b="1" dirty="0" smtClean="0">
              <a:solidFill>
                <a:srgbClr val="FFFF00"/>
              </a:solidFill>
              <a:latin typeface="Arial" charset="0"/>
            </a:endParaRPr>
          </a:p>
          <a:p>
            <a:pPr eaLnBrk="1" hangingPunct="1">
              <a:defRPr/>
            </a:pPr>
            <a:r>
              <a:rPr lang="sr-Latn-CS" dirty="0" smtClean="0">
                <a:latin typeface="Arial" charset="0"/>
              </a:rPr>
              <a:t>мутагено оштећење </a:t>
            </a:r>
            <a:r>
              <a:rPr lang="en-US" dirty="0" smtClean="0">
                <a:latin typeface="Arial" charset="0"/>
              </a:rPr>
              <a:t>DN</a:t>
            </a:r>
            <a:r>
              <a:rPr lang="sr-Latn-CS" dirty="0" smtClean="0">
                <a:latin typeface="Arial" charset="0"/>
              </a:rPr>
              <a:t>К и ћелијска смрт</a:t>
            </a:r>
            <a:r>
              <a:rPr lang="sr-Cyrl-CS" dirty="0" smtClean="0">
                <a:latin typeface="Arial" charset="0"/>
              </a:rPr>
              <a:t>.</a:t>
            </a:r>
            <a:endParaRPr lang="sr-Latn-CS" dirty="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06671"/>
    </mc:Choice>
    <mc:Fallback xmlns="">
      <p:transition spd="slow" advTm="106671"/>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rrowheads="1"/>
          </p:cNvSpPr>
          <p:nvPr>
            <p:ph type="title"/>
          </p:nvPr>
        </p:nvSpPr>
        <p:spPr/>
        <p:txBody>
          <a:bodyPr/>
          <a:lstStyle/>
          <a:p>
            <a:pPr eaLnBrk="1" hangingPunct="1">
              <a:defRPr/>
            </a:pPr>
            <a:r>
              <a:rPr lang="sr-Latn-CS" smtClean="0">
                <a:solidFill>
                  <a:srgbClr val="FFFF00"/>
                </a:solidFill>
                <a:latin typeface="Arial" charset="0"/>
              </a:rPr>
              <a:t>И НА КРАЈУ... Да сумирамо:</a:t>
            </a:r>
          </a:p>
        </p:txBody>
      </p:sp>
      <p:sp>
        <p:nvSpPr>
          <p:cNvPr id="68611" name="Rectangle 4"/>
          <p:cNvSpPr>
            <a:spLocks noGrp="1" noChangeArrowheads="1"/>
          </p:cNvSpPr>
          <p:nvPr>
            <p:ph type="body" sz="half" idx="2"/>
          </p:nvPr>
        </p:nvSpPr>
        <p:spPr>
          <a:xfrm>
            <a:off x="5586413" y="2133600"/>
            <a:ext cx="3557587" cy="4467225"/>
          </a:xfrm>
        </p:spPr>
        <p:txBody>
          <a:bodyPr/>
          <a:lstStyle/>
          <a:p>
            <a:pPr eaLnBrk="1" hangingPunct="1">
              <a:lnSpc>
                <a:spcPct val="90000"/>
              </a:lnSpc>
              <a:defRPr/>
            </a:pPr>
            <a:r>
              <a:rPr lang="sr-Latn-CS" sz="2800" dirty="0" smtClean="0">
                <a:latin typeface="Arial" charset="0"/>
              </a:rPr>
              <a:t>Оштећење мембранских липида</a:t>
            </a:r>
            <a:r>
              <a:rPr lang="sr-Cyrl-CS" sz="2800" dirty="0" smtClean="0">
                <a:latin typeface="Arial" charset="0"/>
              </a:rPr>
              <a:t>.</a:t>
            </a:r>
            <a:endParaRPr lang="sr-Latn-CS" sz="2800" dirty="0" smtClean="0">
              <a:latin typeface="Arial" charset="0"/>
            </a:endParaRPr>
          </a:p>
          <a:p>
            <a:pPr eaLnBrk="1" hangingPunct="1">
              <a:lnSpc>
                <a:spcPct val="90000"/>
              </a:lnSpc>
              <a:defRPr/>
            </a:pPr>
            <a:r>
              <a:rPr lang="sr-Latn-CS" sz="2800" dirty="0" smtClean="0">
                <a:latin typeface="Arial" charset="0"/>
              </a:rPr>
              <a:t>Оштећење рецепторских протеина</a:t>
            </a:r>
            <a:r>
              <a:rPr lang="sr-Cyrl-CS" sz="2800" dirty="0" smtClean="0">
                <a:latin typeface="Arial" charset="0"/>
              </a:rPr>
              <a:t>.</a:t>
            </a:r>
            <a:endParaRPr lang="sr-Latn-CS" sz="2800" dirty="0" smtClean="0">
              <a:latin typeface="Arial" charset="0"/>
            </a:endParaRPr>
          </a:p>
          <a:p>
            <a:pPr eaLnBrk="1" hangingPunct="1">
              <a:lnSpc>
                <a:spcPct val="90000"/>
              </a:lnSpc>
              <a:defRPr/>
            </a:pPr>
            <a:r>
              <a:rPr lang="sr-Latn-CS" sz="2800" dirty="0" smtClean="0">
                <a:latin typeface="Arial" charset="0"/>
              </a:rPr>
              <a:t>Оштећење </a:t>
            </a:r>
            <a:r>
              <a:rPr lang="en-US" sz="2800" dirty="0" smtClean="0">
                <a:latin typeface="Arial" charset="0"/>
              </a:rPr>
              <a:t>DN</a:t>
            </a:r>
            <a:r>
              <a:rPr lang="sr-Latn-CS" sz="2800" dirty="0" smtClean="0">
                <a:latin typeface="Arial" charset="0"/>
              </a:rPr>
              <a:t>К</a:t>
            </a:r>
            <a:r>
              <a:rPr lang="sr-Cyrl-CS" sz="2800" dirty="0" smtClean="0">
                <a:latin typeface="Arial" charset="0"/>
              </a:rPr>
              <a:t>.</a:t>
            </a:r>
            <a:endParaRPr lang="sr-Latn-CS" sz="2800" dirty="0" smtClean="0">
              <a:latin typeface="Arial" charset="0"/>
            </a:endParaRPr>
          </a:p>
          <a:p>
            <a:pPr eaLnBrk="1" hangingPunct="1">
              <a:lnSpc>
                <a:spcPct val="90000"/>
              </a:lnSpc>
              <a:defRPr/>
            </a:pPr>
            <a:r>
              <a:rPr lang="sr-Latn-CS" sz="2800" dirty="0" smtClean="0">
                <a:latin typeface="Arial" charset="0"/>
              </a:rPr>
              <a:t>Оштећење ћелијских органела</a:t>
            </a:r>
            <a:r>
              <a:rPr lang="sr-Cyrl-CS" sz="2800" dirty="0" smtClean="0">
                <a:latin typeface="Arial" charset="0"/>
              </a:rPr>
              <a:t>.</a:t>
            </a:r>
            <a:endParaRPr lang="sr-Latn-CS" sz="2800" dirty="0" smtClean="0">
              <a:latin typeface="Arial" charset="0"/>
            </a:endParaRPr>
          </a:p>
        </p:txBody>
      </p:sp>
      <p:pic>
        <p:nvPicPr>
          <p:cNvPr id="36868" name="Picture 5" descr="prva slik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12875"/>
            <a:ext cx="5580063"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45864"/>
    </mc:Choice>
    <mc:Fallback xmlns="">
      <p:transition spd="slow" advTm="45864"/>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rrowheads="1"/>
          </p:cNvSpPr>
          <p:nvPr>
            <p:ph type="title"/>
          </p:nvPr>
        </p:nvSpPr>
        <p:spPr>
          <a:xfrm>
            <a:off x="431800" y="225425"/>
            <a:ext cx="8229600" cy="1143000"/>
          </a:xfrm>
        </p:spPr>
        <p:txBody>
          <a:bodyPr/>
          <a:lstStyle/>
          <a:p>
            <a:pPr eaLnBrk="1" hangingPunct="1">
              <a:defRPr/>
            </a:pPr>
            <a:r>
              <a:rPr lang="sr-Latn-CS" sz="4000" smtClean="0">
                <a:solidFill>
                  <a:srgbClr val="FFFF00"/>
                </a:solidFill>
                <a:latin typeface="Arial" charset="0"/>
              </a:rPr>
              <a:t>ПОЛУЖИВОТ РЕАКТИВНИХ МЕТАБОЛИТА КИСЕОНИКА</a:t>
            </a:r>
          </a:p>
        </p:txBody>
      </p:sp>
      <p:graphicFrame>
        <p:nvGraphicFramePr>
          <p:cNvPr id="69657" name="Group 25"/>
          <p:cNvGraphicFramePr>
            <a:graphicFrameLocks noGrp="1"/>
          </p:cNvGraphicFramePr>
          <p:nvPr/>
        </p:nvGraphicFramePr>
        <p:xfrm>
          <a:off x="107950" y="1881188"/>
          <a:ext cx="9036050" cy="3830636"/>
        </p:xfrm>
        <a:graphic>
          <a:graphicData uri="http://schemas.openxmlformats.org/drawingml/2006/table">
            <a:tbl>
              <a:tblPr/>
              <a:tblGrid>
                <a:gridCol w="1871663">
                  <a:extLst>
                    <a:ext uri="{9D8B030D-6E8A-4147-A177-3AD203B41FA5}">
                      <a16:colId xmlns:a16="http://schemas.microsoft.com/office/drawing/2014/main" val="20000"/>
                    </a:ext>
                  </a:extLst>
                </a:gridCol>
                <a:gridCol w="1584325">
                  <a:extLst>
                    <a:ext uri="{9D8B030D-6E8A-4147-A177-3AD203B41FA5}">
                      <a16:colId xmlns:a16="http://schemas.microsoft.com/office/drawing/2014/main" val="20001"/>
                    </a:ext>
                  </a:extLst>
                </a:gridCol>
                <a:gridCol w="3321050">
                  <a:extLst>
                    <a:ext uri="{9D8B030D-6E8A-4147-A177-3AD203B41FA5}">
                      <a16:colId xmlns:a16="http://schemas.microsoft.com/office/drawing/2014/main" val="20002"/>
                    </a:ext>
                  </a:extLst>
                </a:gridCol>
                <a:gridCol w="2259012">
                  <a:extLst>
                    <a:ext uri="{9D8B030D-6E8A-4147-A177-3AD203B41FA5}">
                      <a16:colId xmlns:a16="http://schemas.microsoft.com/office/drawing/2014/main" val="20003"/>
                    </a:ext>
                  </a:extLst>
                </a:gridCol>
              </a:tblGrid>
              <a:tr h="523918">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радикали</a:t>
                      </a:r>
                      <a:endPar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42" marB="46042" anchor="ctr"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Симбол</a:t>
                      </a:r>
                      <a:endPar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42" marB="46042" anchor="ctr"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Име</a:t>
                      </a:r>
                      <a:endPar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42" marB="46042" anchor="ctr"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Време полуживота</a:t>
                      </a:r>
                      <a:endPar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42" marB="46042" anchor="ctr"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8139">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a:t>
                      </a:r>
                      <a:r>
                        <a:rPr kumimoji="1" lang="sl-SI" sz="1800" b="0" i="0" u="sng"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HO</a:t>
                      </a:r>
                      <a:r>
                        <a:rPr kumimoji="1" lang="sl-SI"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OH·</a:t>
                      </a: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RO·</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ROO·</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NO·</a:t>
                      </a:r>
                    </a:p>
                  </a:txBody>
                  <a:tcPr marL="92075" marR="92075" marT="46042" marB="46042"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r-Cyrl-C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с</a:t>
                      </a: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упероксид</a:t>
                      </a:r>
                      <a:r>
                        <a:rPr kumimoji="1" lang="sr-Cyrl-C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 </a:t>
                      </a: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а</a:t>
                      </a:r>
                      <a:r>
                        <a:rPr kumimoji="1" lang="sr-Cyrl-C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нј</a:t>
                      </a: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он радикал</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хидропероксидни радикал</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хидроксилни радикал</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алкоксил радикал</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пероксил радикал</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NO радикал</a:t>
                      </a:r>
                    </a:p>
                  </a:txBody>
                  <a:tcPr marL="92075" marR="92075" marT="46042" marB="46042"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10 – 20 sec</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 sec</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10</a:t>
                      </a:r>
                      <a:r>
                        <a:rPr kumimoji="1" lang="sl-SI" sz="1800" b="0" i="0" u="sng"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-9</a:t>
                      </a: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 sec</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10</a:t>
                      </a:r>
                      <a:r>
                        <a:rPr kumimoji="1" lang="sl-SI"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-6</a:t>
                      </a: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 sec</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7 sec</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5 sec</a:t>
                      </a:r>
                    </a:p>
                  </a:txBody>
                  <a:tcPr marL="92075" marR="92075" marT="46042" marB="46042"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6857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нерадикали</a:t>
                      </a:r>
                      <a:endPar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42" marB="46042" anchor="ctr"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H</a:t>
                      </a:r>
                      <a:r>
                        <a:rPr kumimoji="1" lang="en-US" sz="1800" b="0" i="0" u="sng"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r>
                        <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a:t>
                      </a:r>
                      <a:r>
                        <a:rPr kumimoji="1" lang="en-US" sz="1800" b="0" i="0" u="sng"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ROOH</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HOCl</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RNHCl</a:t>
                      </a:r>
                    </a:p>
                  </a:txBody>
                  <a:tcPr marL="92075" marR="92075" marT="46042" marB="46042"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водоник пероксид</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хидропероксид</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хипохлорна киселина</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 хлорамин</a:t>
                      </a:r>
                    </a:p>
                  </a:txBody>
                  <a:tcPr marL="92075" marR="92075" marT="46042" marB="46042"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sr-Cyrl-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sl-SI"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стабилан</a:t>
                      </a:r>
                      <a:endParaRPr kumimoji="1" lang="en-US" sz="1800" b="0" i="0" u="sng"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стабилан</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стабилан</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sl-SI"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стабилан</a:t>
                      </a:r>
                    </a:p>
                  </a:txBody>
                  <a:tcPr marL="92075" marR="92075" marT="46042" marB="46042"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102528"/>
    </mc:Choice>
    <mc:Fallback xmlns="">
      <p:transition spd="slow" advTm="102528"/>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rrowheads="1"/>
          </p:cNvSpPr>
          <p:nvPr>
            <p:ph type="title"/>
          </p:nvPr>
        </p:nvSpPr>
        <p:spPr>
          <a:xfrm>
            <a:off x="503238" y="0"/>
            <a:ext cx="8229600" cy="1371600"/>
          </a:xfrm>
        </p:spPr>
        <p:txBody>
          <a:bodyPr/>
          <a:lstStyle/>
          <a:p>
            <a:pPr eaLnBrk="1" hangingPunct="1">
              <a:defRPr/>
            </a:pPr>
            <a:r>
              <a:rPr lang="sr-Latn-CS" smtClean="0">
                <a:solidFill>
                  <a:srgbClr val="FFFF00"/>
                </a:solidFill>
                <a:latin typeface="Arial" charset="0"/>
              </a:rPr>
              <a:t>СУДБИНА КСР У ЋЕЛИЈИ</a:t>
            </a:r>
          </a:p>
        </p:txBody>
      </p:sp>
      <p:sp>
        <p:nvSpPr>
          <p:cNvPr id="70659" name="Rectangle 3"/>
          <p:cNvSpPr>
            <a:spLocks noGrp="1" noChangeArrowheads="1"/>
          </p:cNvSpPr>
          <p:nvPr>
            <p:ph type="body" idx="1"/>
          </p:nvPr>
        </p:nvSpPr>
        <p:spPr>
          <a:xfrm>
            <a:off x="323850" y="1628775"/>
            <a:ext cx="8640763" cy="4467225"/>
          </a:xfrm>
        </p:spPr>
        <p:txBody>
          <a:bodyPr/>
          <a:lstStyle/>
          <a:p>
            <a:pPr eaLnBrk="1" hangingPunct="1">
              <a:defRPr/>
            </a:pPr>
            <a:r>
              <a:rPr lang="sr-Latn-CS" sz="2800" b="1" smtClean="0">
                <a:latin typeface="Arial" charset="0"/>
              </a:rPr>
              <a:t>Реакција са не</a:t>
            </a:r>
            <a:r>
              <a:rPr lang="en-US" sz="2800" b="1" smtClean="0">
                <a:latin typeface="Arial" charset="0"/>
              </a:rPr>
              <a:t>-</a:t>
            </a:r>
            <a:r>
              <a:rPr lang="sr-Latn-CS" sz="2800" b="1" smtClean="0">
                <a:latin typeface="Arial" charset="0"/>
              </a:rPr>
              <a:t>радикалима</a:t>
            </a:r>
            <a:r>
              <a:rPr lang="sr-Latn-CS" sz="2800" smtClean="0">
                <a:latin typeface="Arial" charset="0"/>
              </a:rPr>
              <a:t>; реакција по типу </a:t>
            </a:r>
            <a:r>
              <a:rPr lang="en-US" sz="2800" smtClean="0">
                <a:solidFill>
                  <a:srgbClr val="FFFF00"/>
                </a:solidFill>
                <a:latin typeface="Arial" charset="0"/>
              </a:rPr>
              <a:t>“</a:t>
            </a:r>
            <a:r>
              <a:rPr lang="sr-Latn-CS" sz="2800" smtClean="0">
                <a:solidFill>
                  <a:srgbClr val="FFFF00"/>
                </a:solidFill>
                <a:latin typeface="Arial" charset="0"/>
              </a:rPr>
              <a:t>радикали рађају радикале</a:t>
            </a:r>
            <a:r>
              <a:rPr lang="en-US" sz="2800" smtClean="0">
                <a:solidFill>
                  <a:srgbClr val="FFFF00"/>
                </a:solidFill>
                <a:latin typeface="Arial" charset="0"/>
              </a:rPr>
              <a:t>“</a:t>
            </a:r>
            <a:r>
              <a:rPr lang="sr-Latn-CS" sz="2800" smtClean="0">
                <a:latin typeface="Arial" charset="0"/>
              </a:rPr>
              <a:t> – реакција липидне пероксидације незасићених масних киселина</a:t>
            </a:r>
            <a:r>
              <a:rPr lang="sr-Cyrl-CS" sz="2800" smtClean="0">
                <a:latin typeface="Arial" charset="0"/>
              </a:rPr>
              <a:t>.</a:t>
            </a:r>
          </a:p>
          <a:p>
            <a:pPr eaLnBrk="1" hangingPunct="1">
              <a:buFont typeface="Wingdings" panose="05000000000000000000" pitchFamily="2" charset="2"/>
              <a:buNone/>
              <a:defRPr/>
            </a:pPr>
            <a:endParaRPr lang="sr-Latn-CS" sz="1600" smtClean="0">
              <a:latin typeface="Arial" charset="0"/>
            </a:endParaRPr>
          </a:p>
          <a:p>
            <a:pPr eaLnBrk="1" hangingPunct="1">
              <a:defRPr/>
            </a:pPr>
            <a:r>
              <a:rPr lang="sr-Latn-CS" sz="2800" b="1" smtClean="0">
                <a:latin typeface="Arial" charset="0"/>
              </a:rPr>
              <a:t>Реакција са радикалима</a:t>
            </a:r>
            <a:r>
              <a:rPr lang="sr-Latn-CS" sz="2800" smtClean="0">
                <a:latin typeface="Arial" charset="0"/>
              </a:rPr>
              <a:t>; функција витамина Е у процесу терминације липидне пероксидације</a:t>
            </a:r>
            <a:r>
              <a:rPr lang="sr-Cyrl-CS" sz="2800" smtClean="0">
                <a:latin typeface="Arial" charset="0"/>
              </a:rPr>
              <a:t>.</a:t>
            </a:r>
          </a:p>
          <a:p>
            <a:pPr eaLnBrk="1" hangingPunct="1">
              <a:buFont typeface="Wingdings" panose="05000000000000000000" pitchFamily="2" charset="2"/>
              <a:buNone/>
              <a:defRPr/>
            </a:pPr>
            <a:endParaRPr lang="sr-Latn-CS" sz="1600" smtClean="0">
              <a:latin typeface="Arial" charset="0"/>
            </a:endParaRPr>
          </a:p>
          <a:p>
            <a:pPr eaLnBrk="1" hangingPunct="1">
              <a:defRPr/>
            </a:pPr>
            <a:r>
              <a:rPr lang="sr-Latn-CS" sz="2800" b="1" smtClean="0">
                <a:latin typeface="Arial" charset="0"/>
              </a:rPr>
              <a:t>Реакција са радикалима</a:t>
            </a:r>
            <a:r>
              <a:rPr lang="sr-Latn-CS" sz="2800" smtClean="0">
                <a:latin typeface="Arial" charset="0"/>
              </a:rPr>
              <a:t>; настанак још токсичнијег</a:t>
            </a:r>
            <a:r>
              <a:rPr lang="en-US" sz="2800" smtClean="0">
                <a:latin typeface="Arial" charset="0"/>
              </a:rPr>
              <a:t> продукта </a:t>
            </a:r>
            <a:r>
              <a:rPr lang="sr-Latn-CS" sz="2800" smtClean="0">
                <a:latin typeface="Arial" charset="0"/>
              </a:rPr>
              <a:t>(пероксинитрит</a:t>
            </a:r>
            <a:r>
              <a:rPr lang="sr-Cyrl-CS" sz="2800" smtClean="0">
                <a:latin typeface="Arial" charset="0"/>
              </a:rPr>
              <a:t>-</a:t>
            </a:r>
            <a:r>
              <a:rPr lang="sr-Latn-CS" sz="2800" smtClean="0">
                <a:latin typeface="Arial" charset="0"/>
              </a:rPr>
              <a:t>радикала)</a:t>
            </a:r>
            <a:r>
              <a:rPr lang="sr-Cyrl-CS" sz="2800" smtClean="0">
                <a:latin typeface="Arial" charset="0"/>
              </a:rPr>
              <a:t>.</a:t>
            </a:r>
            <a:endParaRPr lang="en-US" sz="2800"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31233"/>
    </mc:Choice>
    <mc:Fallback xmlns="">
      <p:transition spd="slow" advTm="131233"/>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p:nvPr>
        </p:nvSpPr>
        <p:spPr>
          <a:xfrm>
            <a:off x="0" y="0"/>
            <a:ext cx="9144000" cy="936625"/>
          </a:xfrm>
        </p:spPr>
        <p:txBody>
          <a:bodyPr/>
          <a:lstStyle/>
          <a:p>
            <a:pPr eaLnBrk="1" hangingPunct="1">
              <a:defRPr/>
            </a:pPr>
            <a:r>
              <a:rPr lang="sr-Latn-CS" sz="3600" smtClean="0">
                <a:solidFill>
                  <a:srgbClr val="FFFF00"/>
                </a:solidFill>
                <a:latin typeface="Arial" charset="0"/>
              </a:rPr>
              <a:t>ИЗВОРИ РАДИКАЛА - ФИЗИОЛОШКИ</a:t>
            </a:r>
          </a:p>
        </p:txBody>
      </p:sp>
      <p:graphicFrame>
        <p:nvGraphicFramePr>
          <p:cNvPr id="71758" name="Group 78"/>
          <p:cNvGraphicFramePr>
            <a:graphicFrameLocks noGrp="1"/>
          </p:cNvGraphicFramePr>
          <p:nvPr/>
        </p:nvGraphicFramePr>
        <p:xfrm>
          <a:off x="0" y="1196975"/>
          <a:ext cx="9144000" cy="5037390"/>
        </p:xfrm>
        <a:graphic>
          <a:graphicData uri="http://schemas.openxmlformats.org/drawingml/2006/table">
            <a:tbl>
              <a:tblPr/>
              <a:tblGrid>
                <a:gridCol w="5803900">
                  <a:extLst>
                    <a:ext uri="{9D8B030D-6E8A-4147-A177-3AD203B41FA5}">
                      <a16:colId xmlns:a16="http://schemas.microsoft.com/office/drawing/2014/main" val="20000"/>
                    </a:ext>
                  </a:extLst>
                </a:gridCol>
                <a:gridCol w="1036638">
                  <a:extLst>
                    <a:ext uri="{9D8B030D-6E8A-4147-A177-3AD203B41FA5}">
                      <a16:colId xmlns:a16="http://schemas.microsoft.com/office/drawing/2014/main" val="20001"/>
                    </a:ext>
                  </a:extLst>
                </a:gridCol>
                <a:gridCol w="1239837">
                  <a:extLst>
                    <a:ext uri="{9D8B030D-6E8A-4147-A177-3AD203B41FA5}">
                      <a16:colId xmlns:a16="http://schemas.microsoft.com/office/drawing/2014/main" val="20002"/>
                    </a:ext>
                  </a:extLst>
                </a:gridCol>
                <a:gridCol w="1063625">
                  <a:extLst>
                    <a:ext uri="{9D8B030D-6E8A-4147-A177-3AD203B41FA5}">
                      <a16:colId xmlns:a16="http://schemas.microsoft.com/office/drawing/2014/main" val="20003"/>
                    </a:ext>
                  </a:extLst>
                </a:gridCol>
              </a:tblGrid>
              <a:tr h="3663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ИЗВОРИ</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H</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ROOH</a:t>
                      </a: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6372">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800" b="1" i="0" u="none" strike="noStrike" cap="none" normalizeH="0" baseline="0" smtClean="0">
                          <a:ln>
                            <a:noFill/>
                          </a:ln>
                          <a:solidFill>
                            <a:schemeClr val="bg1"/>
                          </a:solidFill>
                          <a:effectLst/>
                          <a:latin typeface="Arial" charset="0"/>
                          <a:cs typeface="Arial" charset="0"/>
                        </a:rPr>
                        <a:t>Физиолошки извори</a:t>
                      </a:r>
                    </a:p>
                  </a:txBody>
                  <a:tcPr marL="92075" marR="92075" marT="46035" marB="46035" horzOverflow="overflow">
                    <a:lnL w="381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solidFill>
                      <a:srgbClr val="FFCC0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6406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аутооксидације митохондријалних носилаца електрона</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супероксид дизмутаза (Cu/Zn</a:t>
                      </a:r>
                      <a:r>
                        <a:rPr kumimoji="1" lang="sr-Latn-CS" sz="1800" b="0" i="0" u="none" strike="noStrike" cap="none" normalizeH="0" baseline="30000" smtClean="0">
                          <a:ln>
                            <a:noFill/>
                          </a:ln>
                          <a:solidFill>
                            <a:schemeClr val="tx1"/>
                          </a:solidFill>
                          <a:effectLst/>
                          <a:latin typeface="Arial" charset="0"/>
                          <a:cs typeface="Arial" charset="0"/>
                        </a:rPr>
                        <a:t>_</a:t>
                      </a:r>
                      <a:r>
                        <a:rPr kumimoji="1" lang="en-US" sz="1800" b="0" i="0" u="none" strike="noStrike" cap="none" normalizeH="0" baseline="0" smtClean="0">
                          <a:ln>
                            <a:noFill/>
                          </a:ln>
                          <a:solidFill>
                            <a:schemeClr val="tx1"/>
                          </a:solidFill>
                          <a:effectLst/>
                          <a:latin typeface="Arial" charset="0"/>
                          <a:cs typeface="Arial" charset="0"/>
                        </a:rPr>
                        <a:t>, Mn</a:t>
                      </a:r>
                      <a:r>
                        <a:rPr kumimoji="1" lang="sr-Latn-CS" sz="1800" b="0" i="0" u="none" strike="noStrike" cap="none" normalizeH="0" baseline="0" smtClean="0">
                          <a:ln>
                            <a:noFill/>
                          </a:ln>
                          <a:solidFill>
                            <a:schemeClr val="tx1"/>
                          </a:solidFill>
                          <a:effectLst/>
                          <a:latin typeface="Arial" charset="0"/>
                          <a:cs typeface="Arial" charset="0"/>
                        </a:rPr>
                        <a:t>-зависнa</a:t>
                      </a:r>
                      <a:r>
                        <a:rPr kumimoji="1" lang="en-US" sz="1800" b="0" i="0" u="none" strike="noStrike" cap="none" normalizeH="0" baseline="0" smtClean="0">
                          <a:ln>
                            <a:noFill/>
                          </a:ln>
                          <a:solidFill>
                            <a:schemeClr val="tx1"/>
                          </a:solidFill>
                          <a:effectLst/>
                          <a:latin typeface="Arial" charset="0"/>
                          <a:cs typeface="Arial" charset="0"/>
                        </a:rPr>
                        <a:t>)</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моноамино оксидаза (Cu-зависнa)</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a:t>
                      </a: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моноамино оксидаза (флавин-зависна)</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a:t>
                      </a: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остале флавин-зависне монооксигеназе</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цитохром </a:t>
                      </a:r>
                      <a:r>
                        <a:rPr kumimoji="1" lang="sr-Cyrl-CS" sz="1800" b="0" i="0" u="none" strike="noStrike" cap="none" normalizeH="0" baseline="0" smtClean="0">
                          <a:ln>
                            <a:noFill/>
                          </a:ln>
                          <a:solidFill>
                            <a:schemeClr val="tx1"/>
                          </a:solidFill>
                          <a:effectLst/>
                          <a:latin typeface="Arial" charset="0"/>
                          <a:cs typeface="Arial" charset="0"/>
                        </a:rPr>
                        <a:t>Р</a:t>
                      </a:r>
                      <a:r>
                        <a:rPr kumimoji="1" lang="en-US" sz="1800" b="0" i="0" u="none" strike="noStrike" cap="none" normalizeH="0" baseline="0" smtClean="0">
                          <a:ln>
                            <a:noFill/>
                          </a:ln>
                          <a:solidFill>
                            <a:schemeClr val="tx1"/>
                          </a:solidFill>
                          <a:effectLst/>
                          <a:latin typeface="Arial" charset="0"/>
                          <a:cs typeface="Arial" charset="0"/>
                        </a:rPr>
                        <a:t>450-монооксигеназе</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липооксигеназе (ne-hem</a:t>
                      </a:r>
                      <a:r>
                        <a:rPr kumimoji="1" lang="sr-Cyrl-CS" sz="1800" b="0" i="0" u="none" strike="noStrike" cap="none" normalizeH="0" baseline="0" smtClean="0">
                          <a:ln>
                            <a:noFill/>
                          </a:ln>
                          <a:solidFill>
                            <a:schemeClr val="tx1"/>
                          </a:solidFill>
                          <a:effectLst/>
                          <a:latin typeface="Arial" charset="0"/>
                          <a:cs typeface="Arial" charset="0"/>
                        </a:rPr>
                        <a:t>,</a:t>
                      </a:r>
                      <a:r>
                        <a:rPr kumimoji="1" lang="en-US" sz="1800" b="0" i="0" u="none" strike="noStrike" cap="none" normalizeH="0" baseline="0" smtClean="0">
                          <a:ln>
                            <a:noFill/>
                          </a:ln>
                          <a:solidFill>
                            <a:schemeClr val="tx1"/>
                          </a:solidFill>
                          <a:effectLst/>
                          <a:latin typeface="Arial" charset="0"/>
                          <a:cs typeface="Arial" charset="0"/>
                        </a:rPr>
                        <a:t> Fe-зависне)</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циклооксигеназе</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NADPH-оксидазе</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 V</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мијелопероксидазе (hem-Fe)</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(ClO</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6637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пероксизоми</a:t>
                      </a:r>
                    </a:p>
                  </a:txBody>
                  <a:tcPr marL="92075" marR="92075" marT="46035" marB="46035"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 V</a:t>
                      </a:r>
                    </a:p>
                  </a:txBody>
                  <a:tcPr marL="92075" marR="92075" marT="46035" marB="46035"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5" marB="46035"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135243" name="Text Box 75"/>
          <p:cNvSpPr txBox="1">
            <a:spLocks noChangeArrowheads="1"/>
          </p:cNvSpPr>
          <p:nvPr/>
        </p:nvSpPr>
        <p:spPr bwMode="auto">
          <a:xfrm>
            <a:off x="468313" y="6381750"/>
            <a:ext cx="8243887" cy="320675"/>
          </a:xfrm>
          <a:prstGeom prst="rect">
            <a:avLst/>
          </a:prstGeom>
          <a:noFill/>
          <a:ln w="9525" algn="ctr">
            <a:noFill/>
            <a:miter lim="800000"/>
            <a:headEnd/>
            <a:tailEnd/>
          </a:ln>
          <a:effectLst/>
        </p:spPr>
        <p:txBody>
          <a:bodyPr lIns="92075" tIns="46038" rIns="92075" bIns="46038" anchor="b">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spcBef>
                <a:spcPct val="50000"/>
              </a:spcBef>
              <a:defRPr/>
            </a:pPr>
            <a:r>
              <a:rPr lang="sr-Latn-CS" sz="1500" b="1" smtClean="0">
                <a:solidFill>
                  <a:srgbClr val="DDDDDD"/>
                </a:solidFill>
                <a:latin typeface="Arial" charset="0"/>
                <a:cs typeface="+mn-cs"/>
              </a:rPr>
              <a:t>Ознаке</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N</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ниско</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effectLst>
                  <a:outerShdw blurRad="38100" dist="38100" dir="2700000" algn="tl">
                    <a:srgbClr val="000000"/>
                  </a:outerShdw>
                </a:effectLst>
                <a:latin typeface="Arial" charset="0"/>
                <a:cs typeface="+mn-cs"/>
              </a:rPr>
              <a:t>S</a:t>
            </a:r>
            <a:r>
              <a:rPr lang="sr-Latn-CS" sz="1500" smtClean="0">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средњe,</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V</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високo</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VV</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врло високo,</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IV</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изузетно високo</a:t>
            </a:r>
          </a:p>
        </p:txBody>
      </p:sp>
    </p:spTree>
  </p:cSld>
  <p:clrMapOvr>
    <a:masterClrMapping/>
  </p:clrMapOvr>
  <mc:AlternateContent xmlns:mc="http://schemas.openxmlformats.org/markup-compatibility/2006" xmlns:p14="http://schemas.microsoft.com/office/powerpoint/2010/main">
    <mc:Choice Requires="p14">
      <p:transition spd="slow" p14:dur="2000" advTm="9791"/>
    </mc:Choice>
    <mc:Fallback xmlns="">
      <p:transition spd="slow" advTm="9791"/>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rrowheads="1"/>
          </p:cNvSpPr>
          <p:nvPr>
            <p:ph type="title"/>
          </p:nvPr>
        </p:nvSpPr>
        <p:spPr>
          <a:xfrm>
            <a:off x="0" y="274638"/>
            <a:ext cx="9144000" cy="1143000"/>
          </a:xfrm>
        </p:spPr>
        <p:txBody>
          <a:bodyPr/>
          <a:lstStyle/>
          <a:p>
            <a:pPr eaLnBrk="1" hangingPunct="1">
              <a:defRPr/>
            </a:pPr>
            <a:r>
              <a:rPr lang="sr-Latn-CS" sz="4000" smtClean="0">
                <a:solidFill>
                  <a:srgbClr val="FFFF00"/>
                </a:solidFill>
                <a:latin typeface="Arial" charset="0"/>
              </a:rPr>
              <a:t>ИЗВОРИ РАДИКАЛА - НЕФИЗИОЛОШКИ</a:t>
            </a:r>
          </a:p>
        </p:txBody>
      </p:sp>
      <p:graphicFrame>
        <p:nvGraphicFramePr>
          <p:cNvPr id="72768" name="Group 64"/>
          <p:cNvGraphicFramePr>
            <a:graphicFrameLocks noGrp="1"/>
          </p:cNvGraphicFramePr>
          <p:nvPr/>
        </p:nvGraphicFramePr>
        <p:xfrm>
          <a:off x="0" y="1700213"/>
          <a:ext cx="9144000" cy="4537077"/>
        </p:xfrm>
        <a:graphic>
          <a:graphicData uri="http://schemas.openxmlformats.org/drawingml/2006/table">
            <a:tbl>
              <a:tblPr/>
              <a:tblGrid>
                <a:gridCol w="5599113">
                  <a:extLst>
                    <a:ext uri="{9D8B030D-6E8A-4147-A177-3AD203B41FA5}">
                      <a16:colId xmlns:a16="http://schemas.microsoft.com/office/drawing/2014/main" val="20000"/>
                    </a:ext>
                  </a:extLst>
                </a:gridCol>
                <a:gridCol w="1241425">
                  <a:extLst>
                    <a:ext uri="{9D8B030D-6E8A-4147-A177-3AD203B41FA5}">
                      <a16:colId xmlns:a16="http://schemas.microsoft.com/office/drawing/2014/main" val="20001"/>
                    </a:ext>
                  </a:extLst>
                </a:gridCol>
                <a:gridCol w="1239837">
                  <a:extLst>
                    <a:ext uri="{9D8B030D-6E8A-4147-A177-3AD203B41FA5}">
                      <a16:colId xmlns:a16="http://schemas.microsoft.com/office/drawing/2014/main" val="20002"/>
                    </a:ext>
                  </a:extLst>
                </a:gridCol>
                <a:gridCol w="1063625">
                  <a:extLst>
                    <a:ext uri="{9D8B030D-6E8A-4147-A177-3AD203B41FA5}">
                      <a16:colId xmlns:a16="http://schemas.microsoft.com/office/drawing/2014/main" val="20003"/>
                    </a:ext>
                  </a:extLst>
                </a:gridCol>
              </a:tblGrid>
              <a:tr h="4000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1" i="0" u="none" strike="noStrike" cap="none" normalizeH="0" baseline="0" smtClean="0">
                          <a:ln>
                            <a:noFill/>
                          </a:ln>
                          <a:solidFill>
                            <a:schemeClr val="tx1"/>
                          </a:solidFill>
                          <a:effectLst/>
                          <a:latin typeface="Arial" charset="0"/>
                          <a:cs typeface="Arial" charset="0"/>
                        </a:rPr>
                        <a:t>ИЗВОРИ</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H</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O</a:t>
                      </a:r>
                      <a:r>
                        <a:rPr kumimoji="1" lang="en-US" sz="1800" b="0" i="0" u="none" strike="noStrike" cap="none" normalizeH="0" baseline="-30000" smtClean="0">
                          <a:ln>
                            <a:noFill/>
                          </a:ln>
                          <a:solidFill>
                            <a:schemeClr val="tx1"/>
                          </a:solidFill>
                          <a:effectLst>
                            <a:outerShdw blurRad="38100" dist="38100" dir="2700000" algn="tl">
                              <a:srgbClr val="000000"/>
                            </a:outerShdw>
                          </a:effectLst>
                          <a:latin typeface="Arial" charset="0"/>
                          <a:cs typeface="Arial" charset="0"/>
                        </a:rPr>
                        <a:t>2</a:t>
                      </a:r>
                      <a:endPar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ROOH</a:t>
                      </a: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3225">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800" b="1" i="0" u="none" strike="noStrike" cap="none" normalizeH="0" baseline="0" smtClean="0">
                          <a:ln>
                            <a:noFill/>
                          </a:ln>
                          <a:solidFill>
                            <a:schemeClr val="bg1"/>
                          </a:solidFill>
                          <a:effectLst/>
                          <a:latin typeface="Arial" charset="0"/>
                          <a:cs typeface="Arial" charset="0"/>
                        </a:rPr>
                        <a:t>Нефизиолошки извори</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w="38100" cap="flat" cmpd="sng" algn="ctr">
                      <a:solidFill>
                        <a:srgbClr val="FFCC00"/>
                      </a:solidFill>
                      <a:prstDash val="solid"/>
                      <a:round/>
                      <a:headEnd type="none" w="med" len="med"/>
                      <a:tailEnd type="none" w="med" len="med"/>
                    </a:lnTlToBr>
                    <a:lnBlToTr>
                      <a:noFill/>
                    </a:lnBlToTr>
                    <a:solidFill>
                      <a:srgbClr val="FFCC00"/>
                    </a:solid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sr-Latn-CS" sz="1800" b="0" i="0" u="none" strike="noStrike" cap="none" normalizeH="0" baseline="0" smtClean="0">
                        <a:ln>
                          <a:noFill/>
                        </a:ln>
                        <a:solidFill>
                          <a:schemeClr val="bg1"/>
                        </a:solidFill>
                        <a:effectLst>
                          <a:outerShdw blurRad="38100" dist="38100" dir="2700000" algn="tl">
                            <a:srgbClr val="000000"/>
                          </a:outerShdw>
                        </a:effectLst>
                        <a:latin typeface="Arial" charset="0"/>
                        <a:cs typeface="Arial" charset="0"/>
                      </a:endParaRP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solidFill>
                      <a:srgbClr val="FFCC00"/>
                    </a:solidFill>
                  </a:tcPr>
                </a:tc>
                <a:extLst>
                  <a:ext uri="{0D108BD9-81ED-4DB2-BD59-A6C34878D82A}">
                    <a16:rowId xmlns:a16="http://schemas.microsoft.com/office/drawing/2014/main" val="10001"/>
                  </a:ext>
                </a:extLst>
              </a:tr>
              <a:tr h="4000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исхемија, аноксија</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N</a:t>
                      </a: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хипероксија</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46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индукција ксантин оксидазе</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1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постисхемична реперфузија</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 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 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1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преоптерећење гвожђем</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S</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762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активирани леукоцити</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 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00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редокс циклуси (ксенобиотици)</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 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V</a:t>
                      </a: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127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5762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latin typeface="Arial" charset="0"/>
                          <a:cs typeface="Arial" charset="0"/>
                        </a:rPr>
                        <a:t>радијација</a:t>
                      </a:r>
                    </a:p>
                  </a:txBody>
                  <a:tcPr marL="92075" marR="92075" marT="46038" marB="46038" horzOverflow="overflow">
                    <a:lnL w="381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rPr>
                        <a:t>I V</a:t>
                      </a: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8" marB="46038" horzOverflow="overflow">
                    <a:lnL w="12700" cap="flat" cmpd="sng" algn="ctr">
                      <a:solidFill>
                        <a:srgbClr val="FFCC00"/>
                      </a:solidFill>
                      <a:prstDash val="solid"/>
                      <a:round/>
                      <a:headEnd type="none" w="med" len="med"/>
                      <a:tailEnd type="none" w="med" len="med"/>
                    </a:lnL>
                    <a:lnR w="127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800" b="0" i="0" u="none" strike="noStrike" cap="none" normalizeH="0" baseline="0" smtClean="0">
                        <a:ln>
                          <a:noFill/>
                        </a:ln>
                        <a:solidFill>
                          <a:schemeClr val="tx1"/>
                        </a:solidFill>
                        <a:effectLst>
                          <a:outerShdw blurRad="38100" dist="38100" dir="2700000" algn="tl">
                            <a:srgbClr val="000000"/>
                          </a:outerShdw>
                        </a:effectLst>
                        <a:latin typeface="Arial" charset="0"/>
                        <a:cs typeface="Arial" charset="0"/>
                      </a:endParaRPr>
                    </a:p>
                  </a:txBody>
                  <a:tcPr marL="92075" marR="92075" marT="46038" marB="46038" horzOverflow="overflow">
                    <a:lnL w="1270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7277" name="Text Box 61"/>
          <p:cNvSpPr txBox="1">
            <a:spLocks noChangeArrowheads="1"/>
          </p:cNvSpPr>
          <p:nvPr/>
        </p:nvSpPr>
        <p:spPr bwMode="auto">
          <a:xfrm>
            <a:off x="431800" y="6276975"/>
            <a:ext cx="8243888" cy="320675"/>
          </a:xfrm>
          <a:prstGeom prst="rect">
            <a:avLst/>
          </a:prstGeom>
          <a:noFill/>
          <a:ln w="9525" algn="ctr">
            <a:noFill/>
            <a:miter lim="800000"/>
            <a:headEnd/>
            <a:tailEnd/>
          </a:ln>
          <a:effectLst/>
        </p:spPr>
        <p:txBody>
          <a:bodyPr lIns="92075" tIns="46038" rIns="92075" bIns="46038" anchor="b">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spcBef>
                <a:spcPct val="50000"/>
              </a:spcBef>
              <a:defRPr/>
            </a:pPr>
            <a:r>
              <a:rPr lang="sr-Latn-CS" sz="1500" b="1" smtClean="0">
                <a:solidFill>
                  <a:srgbClr val="DDDDDD"/>
                </a:solidFill>
                <a:latin typeface="Arial" charset="0"/>
                <a:cs typeface="+mn-cs"/>
              </a:rPr>
              <a:t>Ознаке</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N</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ниско</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effectLst>
                  <a:outerShdw blurRad="38100" dist="38100" dir="2700000" algn="tl">
                    <a:srgbClr val="000000"/>
                  </a:outerShdw>
                </a:effectLst>
                <a:latin typeface="Arial" charset="0"/>
                <a:cs typeface="+mn-cs"/>
              </a:rPr>
              <a:t>S</a:t>
            </a:r>
            <a:r>
              <a:rPr lang="sr-Latn-CS" sz="1500" smtClean="0">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средњe,</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V</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високo</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VV</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врло високo,</a:t>
            </a:r>
            <a:r>
              <a:rPr lang="sr-Latn-CS" sz="1500" smtClean="0">
                <a:solidFill>
                  <a:schemeClr val="tx2"/>
                </a:solidFill>
                <a:effectLst>
                  <a:outerShdw blurRad="38100" dist="38100" dir="2700000" algn="tl">
                    <a:srgbClr val="000000"/>
                  </a:outerShdw>
                </a:effectLst>
                <a:latin typeface="Arial" charset="0"/>
                <a:cs typeface="+mn-cs"/>
              </a:rPr>
              <a:t> </a:t>
            </a:r>
            <a:r>
              <a:rPr lang="sr-Latn-CS" sz="1500" b="1" smtClean="0">
                <a:solidFill>
                  <a:schemeClr val="tx2"/>
                </a:solidFill>
                <a:effectLst>
                  <a:outerShdw blurRad="38100" dist="38100" dir="2700000" algn="tl">
                    <a:srgbClr val="000000"/>
                  </a:outerShdw>
                </a:effectLst>
                <a:latin typeface="Arial" charset="0"/>
                <a:cs typeface="+mn-cs"/>
              </a:rPr>
              <a:t>IV</a:t>
            </a:r>
            <a:r>
              <a:rPr lang="sr-Latn-CS" sz="1500" smtClean="0">
                <a:solidFill>
                  <a:schemeClr val="tx2"/>
                </a:solidFill>
                <a:effectLst>
                  <a:outerShdw blurRad="38100" dist="38100" dir="2700000" algn="tl">
                    <a:srgbClr val="000000"/>
                  </a:outerShdw>
                </a:effectLst>
                <a:latin typeface="Arial" charset="0"/>
                <a:cs typeface="+mn-cs"/>
              </a:rPr>
              <a:t> </a:t>
            </a:r>
            <a:r>
              <a:rPr lang="sr-Latn-CS" sz="1500" smtClean="0">
                <a:solidFill>
                  <a:srgbClr val="DDDDDD"/>
                </a:solidFill>
                <a:effectLst>
                  <a:outerShdw blurRad="38100" dist="38100" dir="2700000" algn="tl">
                    <a:srgbClr val="000000"/>
                  </a:outerShdw>
                </a:effectLst>
                <a:latin typeface="Arial" charset="0"/>
                <a:cs typeface="+mn-cs"/>
              </a:rPr>
              <a:t>– изузетно високo</a:t>
            </a:r>
          </a:p>
        </p:txBody>
      </p:sp>
    </p:spTree>
  </p:cSld>
  <p:clrMapOvr>
    <a:masterClrMapping/>
  </p:clrMapOvr>
  <mc:AlternateContent xmlns:mc="http://schemas.openxmlformats.org/markup-compatibility/2006" xmlns:p14="http://schemas.microsoft.com/office/powerpoint/2010/main">
    <mc:Choice Requires="p14">
      <p:transition spd="slow" p14:dur="2000" advTm="5902"/>
    </mc:Choice>
    <mc:Fallback xmlns="">
      <p:transition spd="slow" advTm="5902"/>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7263"/>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sp>
        <p:nvSpPr>
          <p:cNvPr id="3" name="Content Placeholder 2"/>
          <p:cNvSpPr>
            <a:spLocks noGrp="1"/>
          </p:cNvSpPr>
          <p:nvPr>
            <p:ph idx="1"/>
          </p:nvPr>
        </p:nvSpPr>
        <p:spPr>
          <a:xfrm>
            <a:off x="0" y="928688"/>
            <a:ext cx="9113838" cy="2374900"/>
          </a:xfrm>
        </p:spPr>
        <p:txBody>
          <a:bodyPr/>
          <a:lstStyle/>
          <a:p>
            <a:pPr>
              <a:defRPr/>
            </a:pPr>
            <a:r>
              <a:rPr lang="ru-RU" sz="2000" b="1" dirty="0" smtClean="0">
                <a:latin typeface="Arial" pitchFamily="34" charset="0"/>
                <a:cs typeface="Arial" pitchFamily="34" charset="0"/>
              </a:rPr>
              <a:t>Азот моноксид (NO</a:t>
            </a:r>
            <a:r>
              <a:rPr lang="en-US" sz="2000" b="1" dirty="0" smtClean="0">
                <a:latin typeface="Arial" pitchFamily="34" charset="0"/>
                <a:cs typeface="Arial" pitchFamily="34" charset="0"/>
              </a:rPr>
              <a:t> - nitric oxide</a:t>
            </a:r>
            <a:r>
              <a:rPr lang="ru-RU" sz="2000" b="1" dirty="0" smtClean="0">
                <a:latin typeface="Arial" pitchFamily="34" charset="0"/>
                <a:cs typeface="Arial" pitchFamily="34" charset="0"/>
              </a:rPr>
              <a:t>)</a:t>
            </a:r>
            <a:r>
              <a:rPr lang="ru-RU" sz="2000" dirty="0" smtClean="0">
                <a:latin typeface="Arial" pitchFamily="34" charset="0"/>
                <a:cs typeface="Arial" pitchFamily="34" charset="0"/>
              </a:rPr>
              <a:t> </a:t>
            </a:r>
            <a:r>
              <a:rPr lang="en-AU" sz="2000" dirty="0" err="1" smtClean="0">
                <a:latin typeface="Arial" pitchFamily="34" charset="0"/>
                <a:cs typeface="Arial" pitchFamily="34" charset="0"/>
              </a:rPr>
              <a:t>је</a:t>
            </a:r>
            <a:r>
              <a:rPr lang="en-AU" sz="2000" dirty="0" smtClean="0">
                <a:latin typeface="Arial" pitchFamily="34" charset="0"/>
                <a:cs typeface="Arial" pitchFamily="34" charset="0"/>
              </a:rPr>
              <a:t> </a:t>
            </a:r>
            <a:r>
              <a:rPr lang="en-AU" sz="2000" dirty="0" err="1" smtClean="0">
                <a:latin typeface="Arial" pitchFamily="34" charset="0"/>
                <a:cs typeface="Arial" pitchFamily="34" charset="0"/>
              </a:rPr>
              <a:t>откривен</a:t>
            </a:r>
            <a:r>
              <a:rPr lang="en-US" sz="2000" dirty="0" smtClean="0">
                <a:latin typeface="Arial" pitchFamily="34" charset="0"/>
                <a:cs typeface="Arial" pitchFamily="34" charset="0"/>
              </a:rPr>
              <a:t> 1980.</a:t>
            </a:r>
            <a:r>
              <a:rPr lang="en-AU" sz="2000" dirty="0" smtClean="0">
                <a:latin typeface="Arial" pitchFamily="34" charset="0"/>
                <a:cs typeface="Arial" pitchFamily="34" charset="0"/>
              </a:rPr>
              <a:t> </a:t>
            </a:r>
            <a:r>
              <a:rPr lang="en-AU" sz="2000" dirty="0" err="1" smtClean="0">
                <a:latin typeface="Arial" pitchFamily="34" charset="0"/>
                <a:cs typeface="Arial" pitchFamily="34" charset="0"/>
              </a:rPr>
              <a:t>као</a:t>
            </a:r>
            <a:r>
              <a:rPr lang="en-AU" sz="2000" dirty="0" smtClean="0">
                <a:latin typeface="Arial" pitchFamily="34" charset="0"/>
                <a:cs typeface="Arial" pitchFamily="34" charset="0"/>
              </a:rPr>
              <a:t> </a:t>
            </a:r>
            <a:r>
              <a:rPr lang="en-AU" sz="2000" dirty="0" err="1" smtClean="0">
                <a:latin typeface="Arial" pitchFamily="34" charset="0"/>
                <a:cs typeface="Arial" pitchFamily="34" charset="0"/>
              </a:rPr>
              <a:t>ендотелни</a:t>
            </a:r>
            <a:r>
              <a:rPr lang="en-AU" sz="2000" dirty="0" smtClean="0">
                <a:latin typeface="Arial" pitchFamily="34" charset="0"/>
                <a:cs typeface="Arial" pitchFamily="34" charset="0"/>
              </a:rPr>
              <a:t> </a:t>
            </a:r>
            <a:r>
              <a:rPr lang="en-AU" sz="2000" dirty="0" err="1" smtClean="0">
                <a:latin typeface="Arial" pitchFamily="34" charset="0"/>
                <a:cs typeface="Arial" pitchFamily="34" charset="0"/>
              </a:rPr>
              <a:t>фактор</a:t>
            </a:r>
            <a:r>
              <a:rPr lang="en-AU" sz="2000" dirty="0" smtClean="0">
                <a:latin typeface="Arial" pitchFamily="34" charset="0"/>
                <a:cs typeface="Arial" pitchFamily="34" charset="0"/>
              </a:rPr>
              <a:t> </a:t>
            </a:r>
            <a:r>
              <a:rPr lang="en-AU" sz="2000" dirty="0" err="1" smtClean="0">
                <a:latin typeface="Arial" pitchFamily="34" charset="0"/>
                <a:cs typeface="Arial" pitchFamily="34" charset="0"/>
              </a:rPr>
              <a:t>релаксације</a:t>
            </a:r>
            <a:r>
              <a:rPr lang="en-AU" sz="2000" dirty="0" smtClean="0">
                <a:latin typeface="Arial" pitchFamily="34" charset="0"/>
                <a:cs typeface="Arial" pitchFamily="34" charset="0"/>
              </a:rPr>
              <a:t> а </a:t>
            </a:r>
            <a:r>
              <a:rPr lang="en-AU" sz="2000" dirty="0" err="1" smtClean="0">
                <a:latin typeface="Arial" pitchFamily="34" charset="0"/>
                <a:cs typeface="Arial" pitchFamily="34" charset="0"/>
              </a:rPr>
              <a:t>идентификован</a:t>
            </a:r>
            <a:r>
              <a:rPr lang="en-AU" sz="2000" dirty="0" smtClean="0">
                <a:latin typeface="Arial" pitchFamily="34" charset="0"/>
                <a:cs typeface="Arial" pitchFamily="34" charset="0"/>
              </a:rPr>
              <a:t> </a:t>
            </a:r>
            <a:r>
              <a:rPr lang="en-AU" sz="2000" dirty="0" err="1" smtClean="0">
                <a:latin typeface="Arial" pitchFamily="34" charset="0"/>
                <a:cs typeface="Arial" pitchFamily="34" charset="0"/>
              </a:rPr>
              <a:t>као</a:t>
            </a:r>
            <a:r>
              <a:rPr lang="en-AU" sz="2000" dirty="0" smtClean="0">
                <a:latin typeface="Arial" pitchFamily="34" charset="0"/>
                <a:cs typeface="Arial" pitchFamily="34" charset="0"/>
              </a:rPr>
              <a:t> </a:t>
            </a:r>
            <a:r>
              <a:rPr lang="ru-RU" sz="2000" dirty="0" smtClean="0">
                <a:latin typeface="Arial" pitchFamily="34" charset="0"/>
                <a:cs typeface="Arial" pitchFamily="34" charset="0"/>
              </a:rPr>
              <a:t>NO 1987. године. </a:t>
            </a:r>
            <a:endParaRPr lang="en-US" sz="2000" dirty="0" smtClean="0">
              <a:latin typeface="Arial" pitchFamily="34" charset="0"/>
              <a:cs typeface="Arial" pitchFamily="34" charset="0"/>
            </a:endParaRPr>
          </a:p>
          <a:p>
            <a:pPr>
              <a:buFont typeface="Wingdings" panose="05000000000000000000" pitchFamily="2" charset="2"/>
              <a:buNone/>
              <a:defRPr/>
            </a:pPr>
            <a:endParaRPr lang="ru-RU" sz="2000" dirty="0" smtClean="0">
              <a:latin typeface="Arial" pitchFamily="34" charset="0"/>
              <a:cs typeface="Arial" pitchFamily="34" charset="0"/>
            </a:endParaRPr>
          </a:p>
          <a:p>
            <a:pPr>
              <a:defRPr/>
            </a:pPr>
            <a:r>
              <a:rPr lang="ru-RU" sz="2000" dirty="0" smtClean="0">
                <a:latin typeface="Arial" pitchFamily="34" charset="0"/>
                <a:cs typeface="Arial" pitchFamily="34" charset="0"/>
              </a:rPr>
              <a:t>Синтетише се у макрофагама, ендотелним ћелијама крвних судова (и у другим ћелијама) из </a:t>
            </a:r>
            <a:r>
              <a:rPr lang="ru-RU" sz="2000" b="1" u="sng" dirty="0" smtClean="0">
                <a:latin typeface="Arial" pitchFamily="34" charset="0"/>
                <a:cs typeface="Arial" pitchFamily="34" charset="0"/>
              </a:rPr>
              <a:t>L-аргинина</a:t>
            </a:r>
            <a:r>
              <a:rPr lang="ru-RU" sz="2000" dirty="0" smtClean="0">
                <a:latin typeface="Arial" pitchFamily="34" charset="0"/>
                <a:cs typeface="Arial" pitchFamily="34" charset="0"/>
              </a:rPr>
              <a:t> уз каталитичку активност ензима азот-моноксид синтазе (</a:t>
            </a:r>
            <a:r>
              <a:rPr lang="ru-RU" sz="2000" b="1" u="sng" dirty="0" smtClean="0">
                <a:latin typeface="Arial" pitchFamily="34" charset="0"/>
                <a:cs typeface="Arial" pitchFamily="34" charset="0"/>
              </a:rPr>
              <a:t>NO-синтаза</a:t>
            </a:r>
            <a:r>
              <a:rPr lang="ru-RU" sz="2000" dirty="0" smtClean="0">
                <a:latin typeface="Arial" pitchFamily="34" charset="0"/>
                <a:cs typeface="Arial" pitchFamily="34" charset="0"/>
              </a:rPr>
              <a:t>). </a:t>
            </a:r>
            <a:endParaRPr lang="en-US" sz="2000" dirty="0">
              <a:latin typeface="Arial" pitchFamily="34" charset="0"/>
              <a:cs typeface="Arial" pitchFamily="34" charset="0"/>
            </a:endParaRPr>
          </a:p>
        </p:txBody>
      </p:sp>
      <p:pic>
        <p:nvPicPr>
          <p:cNvPr id="41988" name="Picture 3" descr="C:\Documents and Settings\Ivanka Zelen\Desktop\NOVA PREDAVANJA\VII ned NOVO\NO slike\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 y="3510508"/>
            <a:ext cx="22479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5" descr="C:\Documents and Settings\Ivanka Zelen\Desktop\NOVA PREDAVANJA\VII ned NOVO\NO slike\no slob rs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688" y="5324301"/>
            <a:ext cx="2786062"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6" descr="C:\Documents and Settings\Ivanka Zelen\Desktop\NOVA PREDAVANJA\VII ned NOVO\NO slike\no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3" y="2924944"/>
            <a:ext cx="5356097"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71130"/>
    </mc:Choice>
    <mc:Fallback xmlns="">
      <p:transition spd="slow" advTm="17113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85813"/>
            <a:ext cx="9144000" cy="3214687"/>
          </a:xfrm>
        </p:spPr>
        <p:txBody>
          <a:bodyPr/>
          <a:lstStyle/>
          <a:p>
            <a:pPr>
              <a:defRPr/>
            </a:pPr>
            <a:r>
              <a:rPr lang="ru-RU" sz="2400" dirty="0" smtClean="0">
                <a:latin typeface="Arial" pitchFamily="34" charset="0"/>
                <a:cs typeface="Arial" pitchFamily="34" charset="0"/>
              </a:rPr>
              <a:t>Ензим NO-синтаза има више изоформи: </a:t>
            </a:r>
          </a:p>
          <a:p>
            <a:pPr lvl="1">
              <a:defRPr/>
            </a:pPr>
            <a:r>
              <a:rPr lang="ru-RU" sz="2000" u="sng" dirty="0" smtClean="0">
                <a:latin typeface="Arial" pitchFamily="34" charset="0"/>
                <a:cs typeface="Arial" pitchFamily="34" charset="0"/>
              </a:rPr>
              <a:t>Конститутивне</a:t>
            </a:r>
            <a:r>
              <a:rPr lang="ru-RU" sz="2000" dirty="0" smtClean="0">
                <a:latin typeface="Arial" pitchFamily="34" charset="0"/>
                <a:cs typeface="Arial" pitchFamily="34" charset="0"/>
              </a:rPr>
              <a:t>: </a:t>
            </a:r>
            <a:r>
              <a:rPr lang="ru-RU" sz="2000" b="1" dirty="0" smtClean="0">
                <a:latin typeface="Arial" pitchFamily="34" charset="0"/>
                <a:cs typeface="Arial" pitchFamily="34" charset="0"/>
              </a:rPr>
              <a:t>неурална/неуронска</a:t>
            </a:r>
            <a:r>
              <a:rPr lang="ru-RU" sz="2000" dirty="0" smtClean="0">
                <a:latin typeface="Arial" pitchFamily="34" charset="0"/>
                <a:cs typeface="Arial" pitchFamily="34" charset="0"/>
              </a:rPr>
              <a:t> (</a:t>
            </a:r>
            <a:r>
              <a:rPr lang="en-US" sz="2000" b="1" dirty="0" err="1" smtClean="0">
                <a:latin typeface="Arial" pitchFamily="34" charset="0"/>
                <a:cs typeface="Arial" pitchFamily="34" charset="0"/>
              </a:rPr>
              <a:t>nNOS</a:t>
            </a:r>
            <a:r>
              <a:rPr lang="en-US" sz="2000" b="1" dirty="0" smtClean="0">
                <a:latin typeface="Arial" pitchFamily="34" charset="0"/>
                <a:cs typeface="Arial" pitchFamily="34" charset="0"/>
              </a:rPr>
              <a:t>, NOS-1</a:t>
            </a:r>
            <a:r>
              <a:rPr lang="en-US" sz="2000" dirty="0" smtClean="0">
                <a:latin typeface="Arial" pitchFamily="34" charset="0"/>
                <a:cs typeface="Arial" pitchFamily="34" charset="0"/>
              </a:rPr>
              <a:t>)</a:t>
            </a:r>
            <a:r>
              <a:rPr lang="ru-RU" sz="2000" dirty="0" smtClean="0">
                <a:latin typeface="Arial" pitchFamily="34" charset="0"/>
                <a:cs typeface="Arial" pitchFamily="34" charset="0"/>
              </a:rPr>
              <a:t> и </a:t>
            </a:r>
            <a:r>
              <a:rPr lang="ru-RU" sz="2000" b="1" dirty="0" smtClean="0">
                <a:latin typeface="Arial" pitchFamily="34" charset="0"/>
                <a:cs typeface="Arial" pitchFamily="34" charset="0"/>
              </a:rPr>
              <a:t>ендотелна</a:t>
            </a:r>
            <a:r>
              <a:rPr lang="en-US" sz="2000" dirty="0" smtClean="0">
                <a:latin typeface="Arial" pitchFamily="34" charset="0"/>
                <a:cs typeface="Arial" pitchFamily="34" charset="0"/>
              </a:rPr>
              <a:t> (</a:t>
            </a:r>
            <a:r>
              <a:rPr lang="en-US" sz="2000" b="1" dirty="0" err="1" smtClean="0">
                <a:latin typeface="Arial" pitchFamily="34" charset="0"/>
                <a:cs typeface="Arial" pitchFamily="34" charset="0"/>
              </a:rPr>
              <a:t>eNOS</a:t>
            </a:r>
            <a:r>
              <a:rPr lang="en-US" sz="2000" b="1" dirty="0" smtClean="0">
                <a:latin typeface="Arial" pitchFamily="34" charset="0"/>
                <a:cs typeface="Arial" pitchFamily="34" charset="0"/>
              </a:rPr>
              <a:t>, NOS-3</a:t>
            </a:r>
            <a:r>
              <a:rPr lang="en-US" sz="2000" dirty="0" smtClean="0">
                <a:latin typeface="Arial" pitchFamily="34" charset="0"/>
                <a:cs typeface="Arial" pitchFamily="34" charset="0"/>
              </a:rPr>
              <a:t>)</a:t>
            </a:r>
            <a:r>
              <a:rPr lang="ru-RU" sz="2000" dirty="0" smtClean="0">
                <a:latin typeface="Arial" pitchFamily="34" charset="0"/>
                <a:cs typeface="Arial" pitchFamily="34" charset="0"/>
              </a:rPr>
              <a:t>, митохондријална и </a:t>
            </a:r>
          </a:p>
          <a:p>
            <a:pPr lvl="1">
              <a:defRPr/>
            </a:pPr>
            <a:r>
              <a:rPr lang="ru-RU" sz="2000" u="sng" dirty="0" smtClean="0">
                <a:latin typeface="Arial" pitchFamily="34" charset="0"/>
                <a:cs typeface="Arial" pitchFamily="34" charset="0"/>
              </a:rPr>
              <a:t>индуцибилна</a:t>
            </a:r>
            <a:r>
              <a:rPr lang="ru-RU" sz="2000" dirty="0" smtClean="0">
                <a:latin typeface="Arial" pitchFamily="34" charset="0"/>
                <a:cs typeface="Arial" pitchFamily="34" charset="0"/>
              </a:rPr>
              <a:t> NO-синтаза</a:t>
            </a:r>
            <a:r>
              <a:rPr lang="en-US" sz="2000" dirty="0" smtClean="0">
                <a:latin typeface="Arial" pitchFamily="34" charset="0"/>
                <a:cs typeface="Arial" pitchFamily="34" charset="0"/>
              </a:rPr>
              <a:t> (</a:t>
            </a:r>
            <a:r>
              <a:rPr lang="en-US" sz="2000" b="1" dirty="0" err="1" smtClean="0">
                <a:latin typeface="Arial" pitchFamily="34" charset="0"/>
                <a:cs typeface="Arial" pitchFamily="34" charset="0"/>
              </a:rPr>
              <a:t>iNOS</a:t>
            </a:r>
            <a:r>
              <a:rPr lang="en-US" sz="2000" b="1" dirty="0" smtClean="0">
                <a:latin typeface="Arial" pitchFamily="34" charset="0"/>
                <a:cs typeface="Arial" pitchFamily="34" charset="0"/>
              </a:rPr>
              <a:t>, NOS-2</a:t>
            </a:r>
            <a:r>
              <a:rPr lang="en-US" sz="2000" dirty="0" smtClean="0">
                <a:latin typeface="Arial" pitchFamily="34" charset="0"/>
                <a:cs typeface="Arial" pitchFamily="34" charset="0"/>
              </a:rPr>
              <a:t>)</a:t>
            </a:r>
            <a:r>
              <a:rPr lang="ru-RU" sz="2000" dirty="0" smtClean="0">
                <a:latin typeface="Arial" pitchFamily="34" charset="0"/>
                <a:cs typeface="Arial" pitchFamily="34" charset="0"/>
              </a:rPr>
              <a:t>. </a:t>
            </a:r>
          </a:p>
          <a:p>
            <a:pPr>
              <a:defRPr/>
            </a:pPr>
            <a:r>
              <a:rPr lang="ru-RU" sz="2400" dirty="0" smtClean="0">
                <a:latin typeface="Arial" pitchFamily="34" charset="0"/>
                <a:cs typeface="Arial" pitchFamily="34" charset="0"/>
              </a:rPr>
              <a:t>NO </a:t>
            </a:r>
            <a:r>
              <a:rPr lang="en-AU" sz="2400" dirty="0" err="1" smtClean="0">
                <a:latin typeface="Arial" pitchFamily="34" charset="0"/>
                <a:cs typeface="Arial" pitchFamily="34" charset="0"/>
              </a:rPr>
              <a:t>се</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синтетише</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из</a:t>
            </a:r>
            <a:r>
              <a:rPr lang="en-AU" sz="2400" dirty="0" smtClean="0">
                <a:latin typeface="Arial" pitchFamily="34" charset="0"/>
                <a:cs typeface="Arial" pitchFamily="34" charset="0"/>
              </a:rPr>
              <a:t> </a:t>
            </a:r>
            <a:r>
              <a:rPr lang="ru-RU" sz="2400" dirty="0" smtClean="0">
                <a:latin typeface="Arial" pitchFamily="34" charset="0"/>
                <a:cs typeface="Arial" pitchFamily="34" charset="0"/>
              </a:rPr>
              <a:t>L-аргинина под дејством азот-оксид синтазе (</a:t>
            </a:r>
            <a:r>
              <a:rPr lang="en-US" sz="2400" dirty="0" smtClean="0">
                <a:latin typeface="Arial" pitchFamily="34" charset="0"/>
                <a:cs typeface="Arial" pitchFamily="34" charset="0"/>
              </a:rPr>
              <a:t>NOS</a:t>
            </a:r>
            <a:r>
              <a:rPr lang="ru-RU" sz="2400" dirty="0" smtClean="0">
                <a:latin typeface="Arial" pitchFamily="34" charset="0"/>
                <a:cs typeface="Arial" pitchFamily="34" charset="0"/>
              </a:rPr>
              <a:t>), која катализује реакцију L-аргинина, </a:t>
            </a:r>
            <a:r>
              <a:rPr lang="en-US" sz="2400" dirty="0" smtClean="0">
                <a:latin typeface="Arial" pitchFamily="34" charset="0"/>
                <a:cs typeface="Arial" pitchFamily="34" charset="0"/>
              </a:rPr>
              <a:t>NADPH </a:t>
            </a:r>
            <a:r>
              <a:rPr lang="en-AU" sz="2400" dirty="0" smtClean="0">
                <a:latin typeface="Arial" pitchFamily="34" charset="0"/>
                <a:cs typeface="Arial" pitchFamily="34" charset="0"/>
              </a:rPr>
              <a:t>и </a:t>
            </a:r>
            <a:r>
              <a:rPr lang="en-AU" sz="2400" dirty="0" err="1" smtClean="0">
                <a:latin typeface="Arial" pitchFamily="34" charset="0"/>
                <a:cs typeface="Arial" pitchFamily="34" charset="0"/>
              </a:rPr>
              <a:t>кисеоника</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при</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чему</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као</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производи</a:t>
            </a:r>
            <a:r>
              <a:rPr lang="en-AU" sz="2400" dirty="0" smtClean="0">
                <a:latin typeface="Arial" pitchFamily="34" charset="0"/>
                <a:cs typeface="Arial" pitchFamily="34" charset="0"/>
              </a:rPr>
              <a:t> </a:t>
            </a:r>
            <a:r>
              <a:rPr lang="en-AU" sz="2400" dirty="0" err="1" smtClean="0">
                <a:latin typeface="Arial" pitchFamily="34" charset="0"/>
                <a:cs typeface="Arial" pitchFamily="34" charset="0"/>
              </a:rPr>
              <a:t>настају</a:t>
            </a:r>
            <a:r>
              <a:rPr lang="en-AU" sz="2400" dirty="0" smtClean="0">
                <a:latin typeface="Arial" pitchFamily="34" charset="0"/>
                <a:cs typeface="Arial" pitchFamily="34" charset="0"/>
              </a:rPr>
              <a:t> </a:t>
            </a:r>
            <a:r>
              <a:rPr lang="ru-RU" sz="2400" dirty="0" smtClean="0">
                <a:latin typeface="Arial" pitchFamily="34" charset="0"/>
                <a:cs typeface="Arial" pitchFamily="34" charset="0"/>
              </a:rPr>
              <a:t>NO, цитрулин и </a:t>
            </a:r>
            <a:r>
              <a:rPr lang="en-US" sz="2400" dirty="0" smtClean="0">
                <a:latin typeface="Arial" pitchFamily="34" charset="0"/>
                <a:cs typeface="Arial" pitchFamily="34" charset="0"/>
              </a:rPr>
              <a:t>NADP</a:t>
            </a:r>
            <a:r>
              <a:rPr lang="en-AU" sz="2400" dirty="0" smtClean="0">
                <a:latin typeface="Arial" pitchFamily="34" charset="0"/>
                <a:cs typeface="Arial" pitchFamily="34" charset="0"/>
              </a:rPr>
              <a:t>. </a:t>
            </a:r>
            <a:endParaRPr lang="en-US" sz="2400" dirty="0">
              <a:latin typeface="Arial" pitchFamily="34" charset="0"/>
              <a:cs typeface="Arial" pitchFamily="34" charset="0"/>
            </a:endParaRPr>
          </a:p>
        </p:txBody>
      </p:sp>
      <p:sp>
        <p:nvSpPr>
          <p:cNvPr id="4" name="Title 1"/>
          <p:cNvSpPr>
            <a:spLocks noGrp="1"/>
          </p:cNvSpPr>
          <p:nvPr>
            <p:ph type="title"/>
          </p:nvPr>
        </p:nvSpPr>
        <p:spPr>
          <a:xfrm>
            <a:off x="0" y="0"/>
            <a:ext cx="9144000" cy="957263"/>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pic>
        <p:nvPicPr>
          <p:cNvPr id="43012" name="Picture 2" descr="C:\Documents and Settings\Ivanka Zelen\Desktop\NOVA PREDAVANJA\VII ned NOVO\NO slike\nos 1, 2, 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5" y="3789040"/>
            <a:ext cx="5286375"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4" descr="C:\Documents and Settings\Ivanka Zelen\Desktop\NOVA PREDAVANJA\VII ned NOVO\NO slike\nos I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773288"/>
            <a:ext cx="3862760" cy="3112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19750"/>
    </mc:Choice>
    <mc:Fallback xmlns="">
      <p:transition spd="slow" advTm="11975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468313" y="260350"/>
            <a:ext cx="8229600" cy="1143000"/>
          </a:xfrm>
        </p:spPr>
        <p:txBody>
          <a:bodyPr/>
          <a:lstStyle/>
          <a:p>
            <a:pPr eaLnBrk="1" hangingPunct="1">
              <a:defRPr/>
            </a:pPr>
            <a:r>
              <a:rPr lang="en-US" sz="4000" smtClean="0">
                <a:solidFill>
                  <a:srgbClr val="FFFF00"/>
                </a:solidFill>
                <a:latin typeface="Arial" charset="0"/>
              </a:rPr>
              <a:t>Оксидоредукциони процеси и једињења богата енергијом</a:t>
            </a:r>
          </a:p>
        </p:txBody>
      </p:sp>
      <p:sp>
        <p:nvSpPr>
          <p:cNvPr id="38915" name="Rectangle 3"/>
          <p:cNvSpPr>
            <a:spLocks noGrp="1" noChangeArrowheads="1"/>
          </p:cNvSpPr>
          <p:nvPr>
            <p:ph type="body" idx="1"/>
          </p:nvPr>
        </p:nvSpPr>
        <p:spPr>
          <a:xfrm>
            <a:off x="0" y="1881188"/>
            <a:ext cx="9144000" cy="4500562"/>
          </a:xfrm>
        </p:spPr>
        <p:txBody>
          <a:bodyPr/>
          <a:lstStyle/>
          <a:p>
            <a:pPr eaLnBrk="1" hangingPunct="1">
              <a:buFont typeface="Wingdings" panose="05000000000000000000" pitchFamily="2" charset="2"/>
              <a:buNone/>
              <a:defRPr/>
            </a:pPr>
            <a:endParaRPr lang="sr-Cyrl-CS" smtClean="0">
              <a:latin typeface="Arial" charset="0"/>
            </a:endParaRPr>
          </a:p>
          <a:p>
            <a:pPr eaLnBrk="1" hangingPunct="1">
              <a:defRPr/>
            </a:pPr>
            <a:r>
              <a:rPr lang="en-US" smtClean="0">
                <a:latin typeface="Arial" charset="0"/>
              </a:rPr>
              <a:t>Органска једињења су састављена превасходно од атома C, H, O, N, S и P</a:t>
            </a:r>
            <a:r>
              <a:rPr lang="sr-Cyrl-CS" smtClean="0">
                <a:latin typeface="Arial" charset="0"/>
              </a:rPr>
              <a:t>.</a:t>
            </a:r>
          </a:p>
          <a:p>
            <a:pPr eaLnBrk="1" hangingPunct="1">
              <a:buFont typeface="Wingdings" panose="05000000000000000000" pitchFamily="2" charset="2"/>
              <a:buNone/>
              <a:defRPr/>
            </a:pPr>
            <a:endParaRPr lang="en-US" smtClean="0">
              <a:latin typeface="Arial" charset="0"/>
            </a:endParaRPr>
          </a:p>
          <a:p>
            <a:pPr eaLnBrk="1" hangingPunct="1">
              <a:defRPr/>
            </a:pPr>
            <a:r>
              <a:rPr lang="en-US" smtClean="0">
                <a:latin typeface="Arial" charset="0"/>
              </a:rPr>
              <a:t>Угљеник са осталим атомима гради 4 ковалентне везе</a:t>
            </a:r>
            <a:r>
              <a:rPr lang="sr-Cyrl-CS" smtClean="0">
                <a:latin typeface="Arial" charset="0"/>
              </a:rPr>
              <a:t>.</a:t>
            </a:r>
            <a:endParaRPr lang="en-US" smtClean="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95208"/>
    </mc:Choice>
    <mc:Fallback xmlns="">
      <p:transition spd="slow" advTm="95208"/>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57250"/>
            <a:ext cx="9144000" cy="4214813"/>
          </a:xfrm>
        </p:spPr>
        <p:txBody>
          <a:bodyPr/>
          <a:lstStyle/>
          <a:p>
            <a:pPr>
              <a:defRPr/>
            </a:pPr>
            <a:r>
              <a:rPr lang="ru-RU" sz="2000" dirty="0" smtClean="0">
                <a:latin typeface="Arial" pitchFamily="34" charset="0"/>
                <a:cs typeface="Arial" pitchFamily="34" charset="0"/>
              </a:rPr>
              <a:t>Спада у липофилне молекуларне медијаторе захваљујући томе што лако дифундује кроз ћелијске мембране. </a:t>
            </a:r>
          </a:p>
          <a:p>
            <a:pPr>
              <a:defRPr/>
            </a:pPr>
            <a:r>
              <a:rPr lang="ru-RU" sz="2000" dirty="0" smtClean="0">
                <a:latin typeface="Arial" pitchFamily="34" charset="0"/>
                <a:cs typeface="Arial" pitchFamily="34" charset="0"/>
              </a:rPr>
              <a:t>У ендотелу крвних судова регулише вазодилатацијски тонус а преко њега има утицај на регулацију крвног притиска. </a:t>
            </a:r>
          </a:p>
          <a:p>
            <a:pPr>
              <a:defRPr/>
            </a:pPr>
            <a:endParaRPr lang="ru-RU" sz="2000" dirty="0" smtClean="0">
              <a:latin typeface="Arial" pitchFamily="34" charset="0"/>
              <a:cs typeface="Arial" pitchFamily="34" charset="0"/>
            </a:endParaRPr>
          </a:p>
          <a:p>
            <a:pPr>
              <a:defRPr/>
            </a:pPr>
            <a:endParaRPr lang="ru-RU" sz="2000" dirty="0" smtClean="0">
              <a:latin typeface="Arial" pitchFamily="34" charset="0"/>
              <a:cs typeface="Arial" pitchFamily="34" charset="0"/>
            </a:endParaRPr>
          </a:p>
          <a:p>
            <a:pPr>
              <a:defRPr/>
            </a:pPr>
            <a:endParaRPr lang="ru-RU" sz="2000" dirty="0" smtClean="0">
              <a:latin typeface="Arial" pitchFamily="34" charset="0"/>
              <a:cs typeface="Arial" pitchFamily="34" charset="0"/>
            </a:endParaRPr>
          </a:p>
          <a:p>
            <a:pPr>
              <a:defRPr/>
            </a:pPr>
            <a:endParaRPr lang="ru-RU" sz="2000" dirty="0" smtClean="0">
              <a:latin typeface="Arial" pitchFamily="34" charset="0"/>
              <a:cs typeface="Arial" pitchFamily="34" charset="0"/>
            </a:endParaRPr>
          </a:p>
          <a:p>
            <a:pPr>
              <a:defRPr/>
            </a:pPr>
            <a:endParaRPr lang="ru-RU" sz="2000" dirty="0" smtClean="0">
              <a:latin typeface="Arial" pitchFamily="34" charset="0"/>
              <a:cs typeface="Arial" pitchFamily="34" charset="0"/>
            </a:endParaRPr>
          </a:p>
          <a:p>
            <a:pPr>
              <a:defRPr/>
            </a:pPr>
            <a:r>
              <a:rPr lang="ru-RU" sz="2000" dirty="0" smtClean="0">
                <a:latin typeface="Arial" pitchFamily="34" charset="0"/>
                <a:cs typeface="Arial" pitchFamily="34" charset="0"/>
              </a:rPr>
              <a:t>Остале познате улоге NO су:</a:t>
            </a:r>
            <a:endParaRPr lang="en-US" sz="2000" dirty="0" smtClean="0">
              <a:latin typeface="Arial" pitchFamily="34" charset="0"/>
              <a:cs typeface="Arial" pitchFamily="34" charset="0"/>
            </a:endParaRPr>
          </a:p>
          <a:p>
            <a:pPr lvl="1">
              <a:defRPr/>
            </a:pPr>
            <a:r>
              <a:rPr lang="ru-RU" sz="1600" dirty="0" smtClean="0">
                <a:latin typeface="Arial" pitchFamily="34" charset="0"/>
                <a:cs typeface="Arial" pitchFamily="34" charset="0"/>
              </a:rPr>
              <a:t>инхибиција агрегације тромбоцита,</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инхибиција адхезије леукоцита,</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регулација пролиферације глатких мишићних ћелија,</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у  CNS-у делује као неуротрансмитер који има улогу у процесу меморисања, у координацији неуралне активности и протока крви у мозгу као и у процесу модулације бола,</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има улогу у механизму функционисања периферних неадренергичких и нехолинергичких неурона који зависе од NO (неурогена вазодилатација, у </a:t>
            </a:r>
            <a:r>
              <a:rPr lang="en-US" sz="1600" dirty="0" smtClean="0">
                <a:latin typeface="Arial" pitchFamily="34" charset="0"/>
                <a:cs typeface="Arial" pitchFamily="34" charset="0"/>
              </a:rPr>
              <a:t>GI</a:t>
            </a:r>
            <a:r>
              <a:rPr lang="ru-RU" sz="1600" dirty="0" smtClean="0">
                <a:latin typeface="Arial" pitchFamily="34" charset="0"/>
                <a:cs typeface="Arial" pitchFamily="34" charset="0"/>
              </a:rPr>
              <a:t> тракту утиче на мотилитет црева, има респираторне и генито-уринарне функције).</a:t>
            </a:r>
            <a:endParaRPr lang="en-US" sz="1600" dirty="0">
              <a:latin typeface="Arial" pitchFamily="34" charset="0"/>
              <a:cs typeface="Arial" pitchFamily="34" charset="0"/>
            </a:endParaRPr>
          </a:p>
        </p:txBody>
      </p:sp>
      <p:sp>
        <p:nvSpPr>
          <p:cNvPr id="4" name="Title 1"/>
          <p:cNvSpPr>
            <a:spLocks noGrp="1"/>
          </p:cNvSpPr>
          <p:nvPr>
            <p:ph type="title"/>
          </p:nvPr>
        </p:nvSpPr>
        <p:spPr>
          <a:xfrm>
            <a:off x="0" y="0"/>
            <a:ext cx="9144000" cy="957263"/>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pic>
        <p:nvPicPr>
          <p:cNvPr id="44036" name="Picture 2" descr="C:\Documents and Settings\Ivanka Zelen\Desktop\NOVA PREDAVANJA\VII ned NOVO\NO slike\NO funk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0" y="2214563"/>
            <a:ext cx="3857625"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4" descr="C:\Documents and Settings\Ivanka Zelen\Desktop\NOVA PREDAVANJA\VII ned NOVO\NO slike\endotheli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0" y="2214563"/>
            <a:ext cx="2486025"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37473"/>
    </mc:Choice>
    <mc:Fallback xmlns="">
      <p:transition spd="slow" advTm="137473"/>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28688"/>
            <a:ext cx="9144000" cy="1928812"/>
          </a:xfrm>
        </p:spPr>
        <p:txBody>
          <a:bodyPr/>
          <a:lstStyle/>
          <a:p>
            <a:pPr>
              <a:defRPr/>
            </a:pPr>
            <a:r>
              <a:rPr lang="ru-RU" sz="2400" dirty="0" smtClean="0">
                <a:latin typeface="Arial" pitchFamily="34" charset="0"/>
                <a:cs typeface="Arial" pitchFamily="34" charset="0"/>
              </a:rPr>
              <a:t>Готово све функције NO се заснивају на активацији ензима гуанилат-циклазе и порасту концентрације цикличног гуанозин монофосфата (</a:t>
            </a:r>
            <a:r>
              <a:rPr lang="en-US" sz="2400" dirty="0" err="1" smtClean="0">
                <a:latin typeface="Arial" pitchFamily="34" charset="0"/>
                <a:cs typeface="Arial" pitchFamily="34" charset="0"/>
              </a:rPr>
              <a:t>cGMP</a:t>
            </a:r>
            <a:r>
              <a:rPr lang="ru-RU" sz="2400" dirty="0" smtClean="0">
                <a:latin typeface="Arial" pitchFamily="34" charset="0"/>
                <a:cs typeface="Arial" pitchFamily="34" charset="0"/>
              </a:rPr>
              <a:t>) у циљним ћелијама. </a:t>
            </a:r>
            <a:endParaRPr lang="en-US" sz="2400" dirty="0" smtClean="0">
              <a:latin typeface="Arial" pitchFamily="34" charset="0"/>
              <a:cs typeface="Arial" pitchFamily="34" charset="0"/>
            </a:endParaRPr>
          </a:p>
          <a:p>
            <a:pPr>
              <a:buFont typeface="Wingdings" panose="05000000000000000000" pitchFamily="2" charset="2"/>
              <a:buNone/>
              <a:defRPr/>
            </a:pPr>
            <a:endParaRPr lang="ru-RU" sz="2400" dirty="0" smtClean="0">
              <a:latin typeface="Arial" pitchFamily="34" charset="0"/>
              <a:cs typeface="Arial" pitchFamily="34" charset="0"/>
            </a:endParaRPr>
          </a:p>
          <a:p>
            <a:pPr>
              <a:defRPr/>
            </a:pPr>
            <a:r>
              <a:rPr lang="ru-RU" sz="2400" dirty="0" smtClean="0">
                <a:latin typeface="Arial" pitchFamily="34" charset="0"/>
                <a:cs typeface="Arial" pitchFamily="34" charset="0"/>
              </a:rPr>
              <a:t>Поремећаји у продукцији NO могу да буду повезани са различитим обољењима </a:t>
            </a:r>
            <a:r>
              <a:rPr lang="ru-RU" sz="2000" dirty="0" smtClean="0">
                <a:latin typeface="Arial" pitchFamily="34" charset="0"/>
                <a:cs typeface="Arial" pitchFamily="34" charset="0"/>
              </a:rPr>
              <a:t>(атеросклероза, хипертензија, дијабетес, хиперлипидемија, канцер, артритис, неуродегенеративна обољења, мигрена, епилепсија, мождани удар, Паркинсонова и Алцхајмерова болест, амиотрофична латерална склероза).</a:t>
            </a:r>
            <a:endParaRPr lang="en-US" sz="2000" dirty="0">
              <a:latin typeface="Arial" pitchFamily="34" charset="0"/>
              <a:cs typeface="Arial" pitchFamily="34" charset="0"/>
            </a:endParaRPr>
          </a:p>
        </p:txBody>
      </p:sp>
      <p:sp>
        <p:nvSpPr>
          <p:cNvPr id="4" name="Title 1"/>
          <p:cNvSpPr>
            <a:spLocks noGrp="1"/>
          </p:cNvSpPr>
          <p:nvPr>
            <p:ph type="title"/>
          </p:nvPr>
        </p:nvSpPr>
        <p:spPr>
          <a:xfrm>
            <a:off x="0" y="0"/>
            <a:ext cx="9144000" cy="957263"/>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pic>
        <p:nvPicPr>
          <p:cNvPr id="45060" name="Picture 2" descr="C:\Documents and Settings\Ivanka Zelen\Desktop\NOVA PREDAVANJA\VII ned NOVO\NO slike\no, cgm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4357688"/>
            <a:ext cx="24622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3" descr="C:\Documents and Settings\Ivanka Zelen\Desktop\NOVA PREDAVANJA\VII ned NOVO\NO slike\no ulo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063" y="4376738"/>
            <a:ext cx="29432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4" descr="C:\Documents and Settings\Ivanka Zelen\Desktop\NOVA PREDAVANJA\VII ned NOVO\NO slike\no, nos, l-argini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6438" y="4357688"/>
            <a:ext cx="328771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26838"/>
    </mc:Choice>
    <mc:Fallback xmlns="">
      <p:transition spd="slow" advTm="26838"/>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57250"/>
            <a:ext cx="9144000" cy="4286250"/>
          </a:xfrm>
        </p:spPr>
        <p:txBody>
          <a:bodyPr/>
          <a:lstStyle/>
          <a:p>
            <a:pPr>
              <a:defRPr/>
            </a:pPr>
            <a:r>
              <a:rPr lang="ru-RU" sz="1800" b="1" dirty="0" smtClean="0">
                <a:latin typeface="Arial" pitchFamily="34" charset="0"/>
                <a:cs typeface="Arial" pitchFamily="34" charset="0"/>
              </a:rPr>
              <a:t>Механизам цитотоксичности NO се заснива на инхибицији стварања АТР-а и инхибицији синтезе DNK</a:t>
            </a:r>
            <a:r>
              <a:rPr lang="ru-RU" sz="1800" dirty="0" smtClean="0">
                <a:latin typeface="Arial" pitchFamily="34" charset="0"/>
                <a:cs typeface="Arial" pitchFamily="34" charset="0"/>
              </a:rPr>
              <a:t>. </a:t>
            </a:r>
          </a:p>
          <a:p>
            <a:pPr>
              <a:defRPr/>
            </a:pPr>
            <a:r>
              <a:rPr lang="ru-RU" sz="1800" dirty="0" smtClean="0">
                <a:latin typeface="Arial" pitchFamily="34" charset="0"/>
                <a:cs typeface="Arial" pitchFamily="34" charset="0"/>
              </a:rPr>
              <a:t>Азот-оксид, NO, реагује и са реактивним врстама кисеоника при чему настају још токсичнији продукти (пероксинитрит). </a:t>
            </a:r>
          </a:p>
          <a:p>
            <a:pPr>
              <a:defRPr/>
            </a:pPr>
            <a:r>
              <a:rPr lang="ru-RU" sz="1800" dirty="0" smtClean="0">
                <a:latin typeface="Arial" pitchFamily="34" charset="0"/>
                <a:cs typeface="Arial" pitchFamily="34" charset="0"/>
              </a:rPr>
              <a:t>Биолошка реактивност NO може се сумирати у четири основна метаболичка пута:</a:t>
            </a:r>
            <a:endParaRPr lang="en-US" sz="1800" dirty="0" smtClean="0">
              <a:latin typeface="Arial" pitchFamily="34" charset="0"/>
              <a:cs typeface="Arial" pitchFamily="34" charset="0"/>
            </a:endParaRPr>
          </a:p>
          <a:p>
            <a:pPr lvl="1">
              <a:defRPr/>
            </a:pPr>
            <a:r>
              <a:rPr lang="ru-RU" sz="1600" dirty="0" smtClean="0">
                <a:latin typeface="Arial" pitchFamily="34" charset="0"/>
                <a:cs typeface="Arial" pitchFamily="34" charset="0"/>
              </a:rPr>
              <a:t>деструкција NO у реакцији са хемоглобином,</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активација гуанилат циклазе,</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трансформација у пероксинитрит и </a:t>
            </a:r>
            <a:endParaRPr lang="en-US" sz="1600" dirty="0" smtClean="0">
              <a:latin typeface="Arial" pitchFamily="34" charset="0"/>
              <a:cs typeface="Arial" pitchFamily="34" charset="0"/>
            </a:endParaRPr>
          </a:p>
          <a:p>
            <a:pPr lvl="1">
              <a:defRPr/>
            </a:pPr>
            <a:r>
              <a:rPr lang="ru-RU" sz="1600" dirty="0" smtClean="0">
                <a:latin typeface="Arial" pitchFamily="34" charset="0"/>
                <a:cs typeface="Arial" pitchFamily="34" charset="0"/>
              </a:rPr>
              <a:t>интеракција са тиол групама.</a:t>
            </a:r>
          </a:p>
          <a:p>
            <a:pPr>
              <a:defRPr/>
            </a:pPr>
            <a:r>
              <a:rPr lang="ru-RU" sz="1800" dirty="0" smtClean="0">
                <a:latin typeface="Arial" pitchFamily="34" charset="0"/>
                <a:cs typeface="Arial" pitchFamily="34" charset="0"/>
              </a:rPr>
              <a:t>NO може </a:t>
            </a:r>
            <a:r>
              <a:rPr lang="ru-RU" sz="1800" b="1" dirty="0" smtClean="0">
                <a:latin typeface="Arial" pitchFamily="34" charset="0"/>
                <a:cs typeface="Arial" pitchFamily="34" charset="0"/>
              </a:rPr>
              <a:t>директно</a:t>
            </a:r>
            <a:r>
              <a:rPr lang="ru-RU" sz="1800" dirty="0" smtClean="0">
                <a:latin typeface="Arial" pitchFamily="34" charset="0"/>
                <a:cs typeface="Arial" pitchFamily="34" charset="0"/>
              </a:rPr>
              <a:t> да реагује са циљним молекулима (</a:t>
            </a:r>
            <a:r>
              <a:rPr lang="ru-RU" sz="1800" b="1" u="sng" dirty="0" smtClean="0">
                <a:latin typeface="Arial" pitchFamily="34" charset="0"/>
                <a:cs typeface="Arial" pitchFamily="34" charset="0"/>
              </a:rPr>
              <a:t>директно дејство</a:t>
            </a:r>
            <a:r>
              <a:rPr lang="ru-RU" sz="1800" dirty="0" smtClean="0">
                <a:latin typeface="Arial" pitchFamily="34" charset="0"/>
                <a:cs typeface="Arial" pitchFamily="34" charset="0"/>
              </a:rPr>
              <a:t>) или може да прво реагује са кисеоником и/или супероксид анјон радикалом при чему се стварају реактивне врсте азота, нарочито је значајан и врло реактиван пероксинитрит (</a:t>
            </a:r>
            <a:r>
              <a:rPr lang="ru-RU" sz="1800" b="1" u="sng" dirty="0" smtClean="0">
                <a:latin typeface="Arial" pitchFamily="34" charset="0"/>
                <a:cs typeface="Arial" pitchFamily="34" charset="0"/>
              </a:rPr>
              <a:t>индиректно дејство</a:t>
            </a:r>
            <a:r>
              <a:rPr lang="ru-RU" sz="1800" dirty="0" smtClean="0">
                <a:latin typeface="Arial" pitchFamily="34" charset="0"/>
                <a:cs typeface="Arial" pitchFamily="34" charset="0"/>
              </a:rPr>
              <a:t>).</a:t>
            </a:r>
            <a:endParaRPr lang="en-US" sz="1800" dirty="0" smtClean="0">
              <a:latin typeface="Arial" pitchFamily="34" charset="0"/>
              <a:cs typeface="Arial" pitchFamily="34" charset="0"/>
            </a:endParaRPr>
          </a:p>
          <a:p>
            <a:pPr>
              <a:defRPr/>
            </a:pPr>
            <a:endParaRPr lang="en-US" sz="2000" dirty="0">
              <a:latin typeface="Arial" pitchFamily="34" charset="0"/>
              <a:cs typeface="Arial" pitchFamily="34" charset="0"/>
            </a:endParaRPr>
          </a:p>
        </p:txBody>
      </p:sp>
      <p:sp>
        <p:nvSpPr>
          <p:cNvPr id="4" name="Title 1"/>
          <p:cNvSpPr>
            <a:spLocks noGrp="1"/>
          </p:cNvSpPr>
          <p:nvPr>
            <p:ph type="title"/>
          </p:nvPr>
        </p:nvSpPr>
        <p:spPr>
          <a:xfrm>
            <a:off x="0" y="0"/>
            <a:ext cx="9144000" cy="957263"/>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pic>
        <p:nvPicPr>
          <p:cNvPr id="46084" name="Picture 3" descr="C:\Documents and Settings\Ivanka Zelen\Desktop\NOVA PREDAVANJA\VII ned NOVO\NO slike\no krvni su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286375"/>
            <a:ext cx="29813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4" descr="C:\Documents and Settings\Ivanka Zelen\Desktop\NOVA PREDAVANJA\VII ned NOVO\NO slike\n n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813" y="5286375"/>
            <a:ext cx="29051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6" descr="C:\Documents and Settings\Ivanka Zelen\Desktop\NOVA PREDAVANJA\VII ned NOVO\NO slike\nos u makrofagam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2188" y="5286375"/>
            <a:ext cx="29051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143125" y="5286375"/>
            <a:ext cx="812800" cy="369888"/>
          </a:xfrm>
          <a:prstGeom prst="rect">
            <a:avLst/>
          </a:prstGeom>
          <a:noFill/>
        </p:spPr>
        <p:txBody>
          <a:bodyPr wrap="none">
            <a:spAutoFit/>
          </a:bodyPr>
          <a:lstStyle/>
          <a:p>
            <a:pPr eaLnBrk="0" hangingPunct="0">
              <a:defRPr/>
            </a:pPr>
            <a:r>
              <a:rPr lang="en-US" b="1" dirty="0" err="1">
                <a:solidFill>
                  <a:schemeClr val="bg1"/>
                </a:solidFill>
                <a:effectLst>
                  <a:outerShdw blurRad="38100" dist="38100" dir="2700000" algn="tl">
                    <a:srgbClr val="000000">
                      <a:alpha val="43137"/>
                    </a:srgbClr>
                  </a:outerShdw>
                </a:effectLst>
                <a:latin typeface="Arial" pitchFamily="34" charset="0"/>
              </a:rPr>
              <a:t>eNOS</a:t>
            </a:r>
            <a:endParaRPr lang="en-US" b="1" dirty="0">
              <a:solidFill>
                <a:schemeClr val="bg1"/>
              </a:solidFill>
              <a:effectLst>
                <a:outerShdw blurRad="38100" dist="38100" dir="2700000" algn="tl">
                  <a:srgbClr val="000000">
                    <a:alpha val="43137"/>
                  </a:srgbClr>
                </a:outerShdw>
              </a:effectLst>
              <a:latin typeface="Arial" pitchFamily="34" charset="0"/>
            </a:endParaRPr>
          </a:p>
        </p:txBody>
      </p:sp>
      <p:sp>
        <p:nvSpPr>
          <p:cNvPr id="11" name="TextBox 10"/>
          <p:cNvSpPr txBox="1"/>
          <p:nvPr/>
        </p:nvSpPr>
        <p:spPr>
          <a:xfrm>
            <a:off x="3071813" y="5286375"/>
            <a:ext cx="825500" cy="369888"/>
          </a:xfrm>
          <a:prstGeom prst="rect">
            <a:avLst/>
          </a:prstGeom>
          <a:noFill/>
        </p:spPr>
        <p:txBody>
          <a:bodyPr wrap="none">
            <a:spAutoFit/>
          </a:bodyPr>
          <a:lstStyle/>
          <a:p>
            <a:pPr eaLnBrk="0" hangingPunct="0">
              <a:defRPr/>
            </a:pPr>
            <a:r>
              <a:rPr lang="en-US" b="1" dirty="0" err="1">
                <a:solidFill>
                  <a:schemeClr val="bg1"/>
                </a:solidFill>
                <a:effectLst>
                  <a:outerShdw blurRad="38100" dist="38100" dir="2700000" algn="tl">
                    <a:srgbClr val="000000">
                      <a:alpha val="43137"/>
                    </a:srgbClr>
                  </a:outerShdw>
                </a:effectLst>
                <a:latin typeface="Arial" pitchFamily="34" charset="0"/>
              </a:rPr>
              <a:t>nNOS</a:t>
            </a:r>
            <a:endParaRPr lang="en-US" b="1" dirty="0">
              <a:solidFill>
                <a:schemeClr val="bg1"/>
              </a:solidFill>
              <a:effectLst>
                <a:outerShdw blurRad="38100" dist="38100" dir="2700000" algn="tl">
                  <a:srgbClr val="000000">
                    <a:alpha val="43137"/>
                  </a:srgbClr>
                </a:outerShdw>
              </a:effectLst>
              <a:latin typeface="Arial" pitchFamily="34" charset="0"/>
            </a:endParaRPr>
          </a:p>
        </p:txBody>
      </p:sp>
      <p:sp>
        <p:nvSpPr>
          <p:cNvPr id="12" name="TextBox 11"/>
          <p:cNvSpPr txBox="1"/>
          <p:nvPr/>
        </p:nvSpPr>
        <p:spPr>
          <a:xfrm>
            <a:off x="6000750" y="5214938"/>
            <a:ext cx="746125" cy="369887"/>
          </a:xfrm>
          <a:prstGeom prst="rect">
            <a:avLst/>
          </a:prstGeom>
          <a:noFill/>
        </p:spPr>
        <p:txBody>
          <a:bodyPr wrap="none">
            <a:spAutoFit/>
          </a:bodyPr>
          <a:lstStyle/>
          <a:p>
            <a:pPr eaLnBrk="0" hangingPunct="0">
              <a:defRPr/>
            </a:pPr>
            <a:r>
              <a:rPr lang="en-US" b="1" dirty="0" err="1">
                <a:solidFill>
                  <a:schemeClr val="bg1"/>
                </a:solidFill>
                <a:effectLst>
                  <a:outerShdw blurRad="38100" dist="38100" dir="2700000" algn="tl">
                    <a:srgbClr val="000000">
                      <a:alpha val="43137"/>
                    </a:srgbClr>
                  </a:outerShdw>
                </a:effectLst>
                <a:latin typeface="Arial" pitchFamily="34" charset="0"/>
              </a:rPr>
              <a:t>iNOS</a:t>
            </a:r>
            <a:endParaRPr lang="en-US" b="1" dirty="0">
              <a:solidFill>
                <a:schemeClr val="bg1"/>
              </a:solidFill>
              <a:effectLst>
                <a:outerShdw blurRad="38100" dist="38100" dir="2700000" algn="tl">
                  <a:srgbClr val="000000">
                    <a:alpha val="43137"/>
                  </a:srgbClr>
                </a:outerShdw>
              </a:effectLst>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21938"/>
    </mc:Choice>
    <mc:Fallback xmlns="">
      <p:transition spd="slow" advTm="121938"/>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500313"/>
            <a:ext cx="9144000" cy="2811462"/>
          </a:xfrm>
        </p:spPr>
        <p:txBody>
          <a:bodyPr/>
          <a:lstStyle/>
          <a:p>
            <a:pPr>
              <a:defRPr/>
            </a:pPr>
            <a:r>
              <a:rPr lang="ru-RU" sz="2400" dirty="0" smtClean="0">
                <a:latin typeface="Arial" pitchFamily="34" charset="0"/>
                <a:cs typeface="Arial" pitchFamily="34" charset="0"/>
              </a:rPr>
              <a:t>Азот-оксид, NO, реагује и са реактивним врстама кисеоника при чему настају још токсичнији продукти (пероксинитрит). </a:t>
            </a:r>
            <a:endParaRPr lang="en-US" sz="2400" dirty="0">
              <a:latin typeface="Arial" pitchFamily="34" charset="0"/>
              <a:cs typeface="Arial" pitchFamily="34" charset="0"/>
            </a:endParaRPr>
          </a:p>
        </p:txBody>
      </p:sp>
      <p:sp>
        <p:nvSpPr>
          <p:cNvPr id="4" name="Title 1"/>
          <p:cNvSpPr>
            <a:spLocks noGrp="1"/>
          </p:cNvSpPr>
          <p:nvPr>
            <p:ph type="title"/>
          </p:nvPr>
        </p:nvSpPr>
        <p:spPr>
          <a:xfrm>
            <a:off x="0" y="0"/>
            <a:ext cx="9144000" cy="714375"/>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pic>
        <p:nvPicPr>
          <p:cNvPr id="47108" name="Picture 2" descr="C:\Documents and Settings\Ivanka Zelen\Desktop\NOVA PREDAVANJA\VII ned NOVO\NO slike\azotaste vrs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625" y="785813"/>
            <a:ext cx="3762375"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3" descr="C:\Documents and Settings\Ivanka Zelen\Desktop\NOVA PREDAVANJA\VII ned NOVO\NO slike\peroksinitr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375" y="785813"/>
            <a:ext cx="276225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4" descr="C:\Documents and Settings\Ivanka Zelen\Desktop\NOVA PREDAVANJA\VII ned NOVO\NO slike\produkcija peroksinitri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25" y="3786188"/>
            <a:ext cx="5978525"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73472"/>
    </mc:Choice>
    <mc:Fallback xmlns="">
      <p:transition spd="slow" advTm="73472"/>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5" y="785813"/>
            <a:ext cx="9001125" cy="2428875"/>
          </a:xfrm>
        </p:spPr>
        <p:txBody>
          <a:bodyPr/>
          <a:lstStyle/>
          <a:p>
            <a:pPr>
              <a:defRPr/>
            </a:pPr>
            <a:r>
              <a:rPr lang="en-US" sz="2000" b="1" dirty="0" smtClean="0">
                <a:latin typeface="Arial" pitchFamily="34" charset="0"/>
                <a:cs typeface="Arial" pitchFamily="34" charset="0"/>
              </a:rPr>
              <a:t>NO</a:t>
            </a:r>
            <a:r>
              <a:rPr lang="sr-Cyrl-CS" sz="2000" b="1" dirty="0" smtClean="0">
                <a:latin typeface="Arial" pitchFamily="34" charset="0"/>
                <a:cs typeface="Arial" pitchFamily="34" charset="0"/>
              </a:rPr>
              <a:t> и реактивне врсте азота реагују са глутатионом </a:t>
            </a:r>
            <a:r>
              <a:rPr lang="sr-Cyrl-CS" sz="2000" dirty="0" smtClean="0">
                <a:latin typeface="Arial" pitchFamily="34" charset="0"/>
                <a:cs typeface="Arial" pitchFamily="34" charset="0"/>
              </a:rPr>
              <a:t>тј. са његовом сулфхидрилном групом (са</a:t>
            </a:r>
            <a:r>
              <a:rPr lang="en-US" sz="2000" dirty="0" smtClean="0">
                <a:latin typeface="Arial" pitchFamily="34" charset="0"/>
                <a:cs typeface="Arial" pitchFamily="34" charset="0"/>
              </a:rPr>
              <a:t> -SH</a:t>
            </a:r>
            <a:r>
              <a:rPr lang="sr-Cyrl-CS" sz="2000" dirty="0" smtClean="0">
                <a:latin typeface="Arial" pitchFamily="34" charset="0"/>
                <a:cs typeface="Arial" pitchFamily="34" charset="0"/>
              </a:rPr>
              <a:t> у оквиру</a:t>
            </a:r>
            <a:r>
              <a:rPr lang="en-US" sz="2000" dirty="0" smtClean="0">
                <a:latin typeface="Arial" pitchFamily="34" charset="0"/>
                <a:cs typeface="Arial" pitchFamily="34" charset="0"/>
              </a:rPr>
              <a:t> GSH</a:t>
            </a:r>
            <a:r>
              <a:rPr lang="sr-Cyrl-CS" sz="2000" dirty="0" smtClean="0">
                <a:latin typeface="Arial" pitchFamily="34" charset="0"/>
                <a:cs typeface="Arial" pitchFamily="34" charset="0"/>
              </a:rPr>
              <a:t>), при чему настаје</a:t>
            </a:r>
            <a:r>
              <a:rPr lang="en-US" sz="2000" dirty="0" smtClean="0">
                <a:latin typeface="Arial" pitchFamily="34" charset="0"/>
                <a:cs typeface="Arial" pitchFamily="34" charset="0"/>
              </a:rPr>
              <a:t> </a:t>
            </a:r>
            <a:r>
              <a:rPr lang="en-US" sz="2000" b="1" dirty="0" smtClean="0">
                <a:latin typeface="Arial" pitchFamily="34" charset="0"/>
                <a:cs typeface="Arial" pitchFamily="34" charset="0"/>
              </a:rPr>
              <a:t>S-</a:t>
            </a:r>
            <a:r>
              <a:rPr lang="sr-Cyrl-CS" sz="2000" b="1" dirty="0" smtClean="0">
                <a:latin typeface="Arial" pitchFamily="34" charset="0"/>
                <a:cs typeface="Arial" pitchFamily="34" charset="0"/>
              </a:rPr>
              <a:t>нитрозо-глутатион (</a:t>
            </a:r>
            <a:r>
              <a:rPr lang="en-US" sz="2000" b="1" dirty="0" smtClean="0">
                <a:latin typeface="Arial" pitchFamily="34" charset="0"/>
                <a:cs typeface="Arial" pitchFamily="34" charset="0"/>
              </a:rPr>
              <a:t>GSNO</a:t>
            </a:r>
            <a:r>
              <a:rPr lang="sr-Cyrl-CS" sz="2000" dirty="0" smtClean="0">
                <a:latin typeface="Arial" pitchFamily="34" charset="0"/>
                <a:cs typeface="Arial" pitchFamily="34" charset="0"/>
              </a:rPr>
              <a:t>). </a:t>
            </a:r>
          </a:p>
          <a:p>
            <a:pPr>
              <a:defRPr/>
            </a:pPr>
            <a:r>
              <a:rPr lang="en-US" sz="2000" dirty="0" smtClean="0">
                <a:latin typeface="Arial" pitchFamily="34" charset="0"/>
                <a:cs typeface="Arial" pitchFamily="34" charset="0"/>
              </a:rPr>
              <a:t>S-</a:t>
            </a:r>
            <a:r>
              <a:rPr lang="sr-Cyrl-CS" sz="2000" dirty="0" smtClean="0">
                <a:latin typeface="Arial" pitchFamily="34" charset="0"/>
                <a:cs typeface="Arial" pitchFamily="34" charset="0"/>
              </a:rPr>
              <a:t>нитрозо-глутатион може да реагује као супстрат или као инхибитор ензима који као свој ко-супстрат користе глутатион. </a:t>
            </a:r>
          </a:p>
          <a:p>
            <a:pPr>
              <a:defRPr/>
            </a:pPr>
            <a:r>
              <a:rPr lang="sr-Cyrl-CS" sz="2000" dirty="0" smtClean="0">
                <a:latin typeface="Arial" pitchFamily="34" charset="0"/>
                <a:cs typeface="Arial" pitchFamily="34" charset="0"/>
              </a:rPr>
              <a:t>Супероксид дизмутаза (</a:t>
            </a:r>
            <a:r>
              <a:rPr lang="en-US" sz="2000" dirty="0" smtClean="0">
                <a:latin typeface="Arial" pitchFamily="34" charset="0"/>
                <a:cs typeface="Arial" pitchFamily="34" charset="0"/>
              </a:rPr>
              <a:t>SOD</a:t>
            </a:r>
            <a:r>
              <a:rPr lang="sr-Cyrl-CS" sz="2000" dirty="0" smtClean="0">
                <a:latin typeface="Arial" pitchFamily="34" charset="0"/>
                <a:cs typeface="Arial" pitchFamily="34" charset="0"/>
              </a:rPr>
              <a:t>) дизмутацијом супероксид анјон радикала и његовим превођењем у водоник пероксид спречава стварање пероксинитрита.</a:t>
            </a:r>
            <a:endParaRPr lang="en-US" sz="2000" dirty="0" smtClean="0">
              <a:latin typeface="Arial" pitchFamily="34" charset="0"/>
              <a:cs typeface="Arial" pitchFamily="34" charset="0"/>
            </a:endParaRPr>
          </a:p>
          <a:p>
            <a:pPr>
              <a:defRPr/>
            </a:pPr>
            <a:endParaRPr lang="en-US" sz="2000" dirty="0">
              <a:latin typeface="Arial" pitchFamily="34" charset="0"/>
              <a:cs typeface="Arial" pitchFamily="34" charset="0"/>
            </a:endParaRPr>
          </a:p>
        </p:txBody>
      </p:sp>
      <p:sp>
        <p:nvSpPr>
          <p:cNvPr id="4" name="Title 1"/>
          <p:cNvSpPr>
            <a:spLocks noGrp="1"/>
          </p:cNvSpPr>
          <p:nvPr>
            <p:ph type="title"/>
          </p:nvPr>
        </p:nvSpPr>
        <p:spPr>
          <a:xfrm>
            <a:off x="0" y="0"/>
            <a:ext cx="9144000" cy="714375"/>
          </a:xfrm>
        </p:spPr>
        <p:txBody>
          <a:bodyPr/>
          <a:lstStyle/>
          <a:p>
            <a:pPr>
              <a:defRPr/>
            </a:pPr>
            <a:r>
              <a:rPr lang="sr-Cyrl-CS" sz="3600" dirty="0" smtClean="0">
                <a:solidFill>
                  <a:srgbClr val="FFFF00"/>
                </a:solidFill>
                <a:latin typeface="Arial" pitchFamily="34" charset="0"/>
                <a:cs typeface="Arial" pitchFamily="34" charset="0"/>
              </a:rPr>
              <a:t>НИТРОЗАТИВНИ СТРЕС</a:t>
            </a:r>
            <a:endParaRPr lang="en-US" sz="3600" dirty="0">
              <a:solidFill>
                <a:srgbClr val="FFFF00"/>
              </a:solidFill>
              <a:latin typeface="Arial" pitchFamily="34" charset="0"/>
              <a:cs typeface="Arial" pitchFamily="34" charset="0"/>
            </a:endParaRPr>
          </a:p>
        </p:txBody>
      </p:sp>
      <p:pic>
        <p:nvPicPr>
          <p:cNvPr id="48132" name="Picture 2" descr="C:\Documents and Settings\Ivanka Zelen\Desktop\NOVA PREDAVANJA\VII ned NOVO\NO slike\gsh i 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138" y="3500438"/>
            <a:ext cx="3154362"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3" descr="C:\Documents and Settings\Ivanka Zelen\Desktop\NOVA PREDAVANJA\VII ned NOVO\NO slike\gsh i n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7700" y="3500438"/>
            <a:ext cx="38290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90829"/>
    </mc:Choice>
    <mc:Fallback xmlns="">
      <p:transition spd="slow" advTm="90829"/>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a:xfrm>
            <a:off x="457200" y="152400"/>
            <a:ext cx="8229600" cy="1143000"/>
          </a:xfrm>
        </p:spPr>
        <p:txBody>
          <a:bodyPr/>
          <a:lstStyle/>
          <a:p>
            <a:pPr eaLnBrk="1" hangingPunct="1">
              <a:defRPr/>
            </a:pPr>
            <a:r>
              <a:rPr lang="sr-Cyrl-CS" sz="3200" dirty="0" smtClean="0">
                <a:solidFill>
                  <a:srgbClr val="FFFF00"/>
                </a:solidFill>
                <a:latin typeface="Arial" pitchFamily="34" charset="0"/>
                <a:cs typeface="Arial" pitchFamily="34" charset="0"/>
              </a:rPr>
              <a:t>АНТИОКСИДАТИВНА </a:t>
            </a:r>
            <a:r>
              <a:rPr lang="sr-Latn-CS" sz="3200" dirty="0" smtClean="0">
                <a:solidFill>
                  <a:srgbClr val="FFFF00"/>
                </a:solidFill>
                <a:latin typeface="Arial" pitchFamily="34" charset="0"/>
                <a:cs typeface="Arial" pitchFamily="34" charset="0"/>
              </a:rPr>
              <a:t>ЗАШТИТА ОД СЛОБОДНИХ РАДИКАЛА</a:t>
            </a:r>
          </a:p>
        </p:txBody>
      </p:sp>
      <p:sp>
        <p:nvSpPr>
          <p:cNvPr id="4099" name="Rectangle 3"/>
          <p:cNvSpPr>
            <a:spLocks noGrp="1" noChangeArrowheads="1"/>
          </p:cNvSpPr>
          <p:nvPr>
            <p:ph type="body" idx="1"/>
          </p:nvPr>
        </p:nvSpPr>
        <p:spPr>
          <a:xfrm>
            <a:off x="684213" y="1520825"/>
            <a:ext cx="8459787" cy="5337175"/>
          </a:xfrm>
        </p:spPr>
        <p:txBody>
          <a:bodyPr/>
          <a:lstStyle/>
          <a:p>
            <a:pPr eaLnBrk="1" hangingPunct="1">
              <a:defRPr/>
            </a:pPr>
            <a:endParaRPr lang="sr-Cyrl-CS" sz="2000" b="1"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defRPr/>
            </a:pPr>
            <a:r>
              <a:rPr lang="sr-Latn-CS" sz="20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АНТИОКСИДАНТИ</a:t>
            </a:r>
            <a:r>
              <a:rPr lang="sr-Cyrl-CS" sz="20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2000" dirty="0" smtClean="0">
                <a:effectLst>
                  <a:outerShdw blurRad="38100" dist="38100" dir="2700000" algn="tl">
                    <a:srgbClr val="000000">
                      <a:alpha val="43137"/>
                    </a:srgbClr>
                  </a:outerShdw>
                </a:effectLst>
                <a:latin typeface="Arial" pitchFamily="34" charset="0"/>
                <a:cs typeface="Arial" pitchFamily="34" charset="0"/>
              </a:rPr>
              <a:t>–</a:t>
            </a:r>
            <a:r>
              <a:rPr lang="sr-Cyrl-CS" sz="2000" dirty="0" smtClean="0">
                <a:effectLst>
                  <a:outerShdw blurRad="38100" dist="38100" dir="2700000" algn="tl">
                    <a:srgbClr val="000000">
                      <a:alpha val="43137"/>
                    </a:srgbClr>
                  </a:outerShdw>
                </a:effectLst>
                <a:latin typeface="Arial" pitchFamily="34" charset="0"/>
                <a:cs typeface="Arial" pitchFamily="34" charset="0"/>
              </a:rPr>
              <a:t> </a:t>
            </a:r>
            <a:r>
              <a:rPr lang="sr-Latn-CS" sz="2000" dirty="0" smtClean="0">
                <a:effectLst>
                  <a:outerShdw blurRad="38100" dist="38100" dir="2700000" algn="tl">
                    <a:srgbClr val="000000">
                      <a:alpha val="43137"/>
                    </a:srgbClr>
                  </a:outerShdw>
                </a:effectLst>
                <a:latin typeface="Arial" pitchFamily="34" charset="0"/>
                <a:cs typeface="Arial" pitchFamily="34" charset="0"/>
              </a:rPr>
              <a:t>супстанце које присутне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у малој количини</a:t>
            </a:r>
            <a:r>
              <a:rPr lang="sr-Latn-CS" sz="2000" dirty="0" smtClean="0">
                <a:effectLst>
                  <a:outerShdw blurRad="38100" dist="38100" dir="2700000" algn="tl">
                    <a:srgbClr val="000000">
                      <a:alpha val="43137"/>
                    </a:srgbClr>
                  </a:outerShdw>
                </a:effectLst>
                <a:latin typeface="Arial" pitchFamily="34" charset="0"/>
                <a:cs typeface="Arial" pitchFamily="34" charset="0"/>
              </a:rPr>
              <a:t> у односу на количину супстрата,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могу одложити или</a:t>
            </a:r>
            <a:r>
              <a:rPr lang="en-U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спречити оксидацију супстрата</a:t>
            </a:r>
            <a:endParaRPr lang="sr-Cyrl-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defRPr/>
            </a:pPr>
            <a:endPar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defRPr/>
            </a:pP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први ниво заштите</a:t>
            </a:r>
            <a:r>
              <a:rPr lang="sr-Latn-CS" sz="2000" dirty="0" smtClean="0">
                <a:effectLst>
                  <a:outerShdw blurRad="38100" dist="38100" dir="2700000" algn="tl">
                    <a:srgbClr val="000000">
                      <a:alpha val="43137"/>
                    </a:srgbClr>
                  </a:outerShdw>
                </a:effectLst>
                <a:latin typeface="Arial" pitchFamily="34" charset="0"/>
                <a:cs typeface="Arial" pitchFamily="34" charset="0"/>
              </a:rPr>
              <a:t> – системи који у потпуности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спречавају ендогено стварање</a:t>
            </a:r>
            <a:r>
              <a:rPr lang="sr-Latn-CS" sz="2000" dirty="0" smtClean="0">
                <a:effectLst>
                  <a:outerShdw blurRad="38100" dist="38100" dir="2700000" algn="tl">
                    <a:srgbClr val="000000">
                      <a:alpha val="43137"/>
                    </a:srgbClr>
                  </a:outerShdw>
                </a:effectLst>
                <a:latin typeface="Arial" pitchFamily="34" charset="0"/>
                <a:cs typeface="Arial" pitchFamily="34" charset="0"/>
              </a:rPr>
              <a:t> радикала</a:t>
            </a:r>
          </a:p>
          <a:p>
            <a:pPr eaLnBrk="1" hangingPunct="1">
              <a:defRPr/>
            </a:pP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други ниво одбране</a:t>
            </a:r>
            <a:r>
              <a:rPr lang="sr-Latn-CS" sz="2000" dirty="0" smtClean="0">
                <a:effectLst>
                  <a:outerShdw blurRad="38100" dist="38100" dir="2700000" algn="tl">
                    <a:srgbClr val="000000">
                      <a:alpha val="43137"/>
                    </a:srgbClr>
                  </a:outerShdw>
                </a:effectLst>
                <a:latin typeface="Arial" pitchFamily="34" charset="0"/>
                <a:cs typeface="Arial" pitchFamily="34" charset="0"/>
              </a:rPr>
              <a:t> – системи који делују у условима нормалног и појачаног настанка радикала</a:t>
            </a:r>
          </a:p>
          <a:p>
            <a:pPr eaLnBrk="1" hangingPunct="1">
              <a:buFont typeface="Wingdings" panose="05000000000000000000" pitchFamily="2" charset="2"/>
              <a:buNone/>
              <a:defRPr/>
            </a:pPr>
            <a:r>
              <a:rPr lang="sr-Latn-CS" sz="2000" dirty="0" smtClean="0">
                <a:effectLst>
                  <a:outerShdw blurRad="38100" dist="38100" dir="2700000" algn="tl">
                    <a:srgbClr val="000000">
                      <a:alpha val="43137"/>
                    </a:srgbClr>
                  </a:outerShdw>
                </a:effectLst>
                <a:latin typeface="Arial" pitchFamily="34" charset="0"/>
                <a:cs typeface="Arial" pitchFamily="34" charset="0"/>
              </a:rPr>
              <a:t>		 ♦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ензимски и неензимски</a:t>
            </a:r>
            <a:r>
              <a:rPr lang="sr-Latn-CS" sz="2000" dirty="0" smtClean="0">
                <a:effectLst>
                  <a:outerShdw blurRad="38100" dist="38100" dir="2700000" algn="tl">
                    <a:srgbClr val="000000">
                      <a:alpha val="43137"/>
                    </a:srgbClr>
                  </a:outerShdw>
                </a:effectLst>
                <a:latin typeface="Arial" pitchFamily="34" charset="0"/>
                <a:cs typeface="Arial" pitchFamily="34" charset="0"/>
              </a:rPr>
              <a:t> антиоксиданси</a:t>
            </a:r>
          </a:p>
          <a:p>
            <a:pPr eaLnBrk="1" hangingPunct="1">
              <a:buFont typeface="Wingdings" panose="05000000000000000000" pitchFamily="2" charset="2"/>
              <a:buNone/>
              <a:defRPr/>
            </a:pPr>
            <a:r>
              <a:rPr lang="sr-Latn-CS" sz="2000" dirty="0" smtClean="0">
                <a:effectLst>
                  <a:outerShdw blurRad="38100" dist="38100" dir="2700000" algn="tl">
                    <a:srgbClr val="000000">
                      <a:alpha val="43137"/>
                    </a:srgbClr>
                  </a:outerShdw>
                </a:effectLst>
                <a:latin typeface="Arial" pitchFamily="34" charset="0"/>
                <a:cs typeface="Arial" pitchFamily="34" charset="0"/>
              </a:rPr>
              <a:t>		 ♦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хидросолубилни и липосолубилни</a:t>
            </a:r>
            <a:r>
              <a:rPr lang="sr-Latn-CS" sz="2000" dirty="0" smtClean="0">
                <a:effectLst>
                  <a:outerShdw blurRad="38100" dist="38100" dir="2700000" algn="tl">
                    <a:srgbClr val="000000">
                      <a:alpha val="43137"/>
                    </a:srgbClr>
                  </a:outerShdw>
                </a:effectLst>
                <a:latin typeface="Arial" pitchFamily="34" charset="0"/>
                <a:cs typeface="Arial" pitchFamily="34" charset="0"/>
              </a:rPr>
              <a:t> антиоксиданси</a:t>
            </a:r>
          </a:p>
          <a:p>
            <a:pPr eaLnBrk="1" hangingPunct="1">
              <a:buFont typeface="Wingdings" panose="05000000000000000000" pitchFamily="2" charset="2"/>
              <a:buNone/>
              <a:defRPr/>
            </a:pPr>
            <a:r>
              <a:rPr lang="sr-Latn-CS" sz="2000" dirty="0" smtClean="0">
                <a:effectLst>
                  <a:outerShdw blurRad="38100" dist="38100" dir="2700000" algn="tl">
                    <a:srgbClr val="000000">
                      <a:alpha val="43137"/>
                    </a:srgbClr>
                  </a:outerShdw>
                </a:effectLst>
                <a:latin typeface="Arial" pitchFamily="34" charset="0"/>
                <a:cs typeface="Arial" pitchFamily="34" charset="0"/>
              </a:rPr>
              <a:t>		 ♦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ћелијски и ванћелијски</a:t>
            </a:r>
            <a:r>
              <a:rPr lang="sr-Latn-CS" sz="2000" dirty="0" smtClean="0">
                <a:effectLst>
                  <a:outerShdw blurRad="38100" dist="38100" dir="2700000" algn="tl">
                    <a:srgbClr val="000000">
                      <a:alpha val="43137"/>
                    </a:srgbClr>
                  </a:outerShdw>
                </a:effectLst>
                <a:latin typeface="Arial" pitchFamily="34" charset="0"/>
                <a:cs typeface="Arial" pitchFamily="34" charset="0"/>
              </a:rPr>
              <a:t> антиоксиданси</a:t>
            </a:r>
          </a:p>
          <a:p>
            <a:pPr eaLnBrk="1" hangingPunct="1">
              <a:defRPr/>
            </a:pP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трећи ниво заштите</a:t>
            </a:r>
            <a:r>
              <a:rPr lang="sr-Latn-CS" sz="2000" dirty="0" smtClean="0">
                <a:effectLst>
                  <a:outerShdw blurRad="38100" dist="38100" dir="2700000" algn="tl">
                    <a:srgbClr val="000000">
                      <a:alpha val="43137"/>
                    </a:srgbClr>
                  </a:outerShdw>
                </a:effectLst>
                <a:latin typeface="Arial" pitchFamily="34" charset="0"/>
                <a:cs typeface="Arial" pitchFamily="34" charset="0"/>
              </a:rPr>
              <a:t> – ензимски системи који учествују у </a:t>
            </a:r>
            <a:r>
              <a:rPr lang="sr-Latn-CS" sz="2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репарацији</a:t>
            </a:r>
            <a:r>
              <a:rPr lang="sr-Latn-CS" sz="2000" dirty="0" smtClean="0">
                <a:effectLst>
                  <a:outerShdw blurRad="38100" dist="38100" dir="2700000" algn="tl">
                    <a:srgbClr val="000000">
                      <a:alpha val="43137"/>
                    </a:srgbClr>
                  </a:outerShdw>
                </a:effectLst>
                <a:latin typeface="Arial" pitchFamily="34" charset="0"/>
                <a:cs typeface="Arial" pitchFamily="34" charset="0"/>
              </a:rPr>
              <a:t> оксидативних оштећења макромолекула</a:t>
            </a:r>
          </a:p>
        </p:txBody>
      </p:sp>
    </p:spTree>
  </p:cSld>
  <p:clrMapOvr>
    <a:masterClrMapping/>
  </p:clrMapOvr>
  <mc:AlternateContent xmlns:mc="http://schemas.openxmlformats.org/markup-compatibility/2006" xmlns:p14="http://schemas.microsoft.com/office/powerpoint/2010/main">
    <mc:Choice Requires="p14">
      <p:transition spd="slow" p14:dur="2000" advTm="170372"/>
    </mc:Choice>
    <mc:Fallback xmlns="">
      <p:transition spd="slow" advTm="170372"/>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3" descr="презентација - слајд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1376363"/>
            <a:ext cx="9144000" cy="5481637"/>
          </a:xfrm>
        </p:spPr>
      </p:pic>
      <p:sp>
        <p:nvSpPr>
          <p:cNvPr id="6148" name="Rectangle 4"/>
          <p:cNvSpPr>
            <a:spLocks noRot="1" noChangeArrowheads="1"/>
          </p:cNvSpPr>
          <p:nvPr/>
        </p:nvSpPr>
        <p:spPr bwMode="auto">
          <a:xfrm>
            <a:off x="609600" y="0"/>
            <a:ext cx="8229600" cy="1143000"/>
          </a:xfrm>
          <a:prstGeom prst="rect">
            <a:avLst/>
          </a:prstGeom>
          <a:noFill/>
          <a:ln w="9525">
            <a:noFill/>
            <a:miter lim="800000"/>
            <a:headEnd/>
            <a:tailEnd/>
          </a:ln>
          <a:effectLst/>
        </p:spPr>
        <p:txBody>
          <a:bodyPr anchor="ctr"/>
          <a:lstStyle/>
          <a:p>
            <a:pPr algn="ctr" eaLnBrk="0" hangingPunct="0">
              <a:defRPr/>
            </a:pPr>
            <a:r>
              <a:rPr lang="sr-Cyrl-CS" sz="3200" b="1" dirty="0">
                <a:solidFill>
                  <a:srgbClr val="FFFF00"/>
                </a:solidFill>
                <a:effectLst>
                  <a:outerShdw blurRad="38100" dist="38100" dir="2700000" algn="tl">
                    <a:srgbClr val="000000"/>
                  </a:outerShdw>
                </a:effectLst>
                <a:latin typeface="Arial" pitchFamily="34" charset="0"/>
              </a:rPr>
              <a:t>АНТИОКСИДАТИВНА </a:t>
            </a:r>
            <a:r>
              <a:rPr lang="sr-Latn-CS" sz="3200" b="1" dirty="0">
                <a:solidFill>
                  <a:srgbClr val="FFFF00"/>
                </a:solidFill>
                <a:effectLst>
                  <a:outerShdw blurRad="38100" dist="38100" dir="2700000" algn="tl">
                    <a:srgbClr val="000000"/>
                  </a:outerShdw>
                </a:effectLst>
                <a:latin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200616"/>
    </mc:Choice>
    <mc:Fallback xmlns="">
      <p:transition spd="slow" advTm="200616"/>
    </mc:Fallback>
  </mc:AlternateContent>
  <p:timing>
    <p:tnLst>
      <p:par>
        <p:cTn id="1" dur="indefinite" restart="never" nodeType="tmRoot"/>
      </p:par>
    </p:tnLst>
  </p:timing>
  <p:extLst mod="1"/>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152400" y="2168525"/>
            <a:ext cx="8991600" cy="4467225"/>
          </a:xfrm>
        </p:spPr>
        <p:txBody>
          <a:bodyPr/>
          <a:lstStyle/>
          <a:p>
            <a:pPr eaLnBrk="1" hangingPunct="1">
              <a:defRPr/>
            </a:pPr>
            <a:r>
              <a:rPr lang="sr-Latn-CS" sz="28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механизам дејства:</a:t>
            </a:r>
            <a:endParaRPr lang="sr-Cyrl-CS" sz="28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endPar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смањењем локалне концентрације</a:t>
            </a:r>
            <a:r>
              <a:rPr lang="sr-Cyrl-CS" sz="2800" dirty="0" smtClean="0">
                <a:effectLst>
                  <a:outerShdw blurRad="38100" dist="38100" dir="2700000" algn="tl">
                    <a:srgbClr val="000000">
                      <a:alpha val="43137"/>
                    </a:srgbClr>
                  </a:outerShdw>
                </a:effectLst>
                <a:latin typeface="Arial" pitchFamily="34" charset="0"/>
                <a:cs typeface="Arial" pitchFamily="34" charset="0"/>
              </a:rPr>
              <a:t> </a:t>
            </a:r>
            <a:r>
              <a:rPr lang="sr-Latn-CS" sz="2800" dirty="0" smtClean="0">
                <a:effectLst>
                  <a:outerShdw blurRad="38100" dist="38100" dir="2700000" algn="tl">
                    <a:srgbClr val="000000">
                      <a:alpha val="43137"/>
                    </a:srgbClr>
                  </a:outerShdw>
                </a:effectLst>
                <a:latin typeface="Arial" pitchFamily="34" charset="0"/>
                <a:cs typeface="Arial" pitchFamily="34" charset="0"/>
              </a:rPr>
              <a:t>кисеоника</a:t>
            </a:r>
            <a:r>
              <a:rPr lang="sr-Cyrl-CS" sz="2800" dirty="0" smtClean="0">
                <a:effectLst>
                  <a:outerShdw blurRad="38100" dist="38100" dir="2700000" algn="tl">
                    <a:srgbClr val="000000">
                      <a:alpha val="43137"/>
                    </a:srgbClr>
                  </a:outerShdw>
                </a:effectLst>
                <a:latin typeface="Arial" pitchFamily="34" charset="0"/>
                <a:cs typeface="Arial" pitchFamily="34" charset="0"/>
              </a:rPr>
              <a:t>,</a:t>
            </a: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спречавањем настанка слободних радикала</a:t>
            </a:r>
            <a:r>
              <a:rPr lang="sr-Cyrl-CS" sz="2800" dirty="0" smtClean="0">
                <a:effectLst>
                  <a:outerShdw blurRad="38100" dist="38100" dir="2700000" algn="tl">
                    <a:srgbClr val="000000">
                      <a:alpha val="43137"/>
                    </a:srgbClr>
                  </a:outerShdw>
                </a:effectLst>
                <a:latin typeface="Arial" pitchFamily="34" charset="0"/>
                <a:cs typeface="Arial" pitchFamily="34" charset="0"/>
              </a:rPr>
              <a:t>,</a:t>
            </a: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везивањем металних јона</a:t>
            </a:r>
            <a:r>
              <a:rPr lang="sr-Cyrl-CS" sz="2800" dirty="0" smtClean="0">
                <a:effectLst>
                  <a:outerShdw blurRad="38100" dist="38100" dir="2700000" algn="tl">
                    <a:srgbClr val="000000">
                      <a:alpha val="43137"/>
                    </a:srgbClr>
                  </a:outerShdw>
                </a:effectLst>
                <a:latin typeface="Arial" pitchFamily="34" charset="0"/>
                <a:cs typeface="Arial" pitchFamily="34" charset="0"/>
              </a:rPr>
              <a:t>,</a:t>
            </a: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разлагањем пероксида</a:t>
            </a:r>
            <a:r>
              <a:rPr lang="sr-Cyrl-CS" sz="2800" dirty="0" smtClean="0">
                <a:effectLst>
                  <a:outerShdw blurRad="38100" dist="38100" dir="2700000" algn="tl">
                    <a:srgbClr val="000000">
                      <a:alpha val="43137"/>
                    </a:srgbClr>
                  </a:outerShdw>
                </a:effectLst>
                <a:latin typeface="Arial" pitchFamily="34" charset="0"/>
                <a:cs typeface="Arial" pitchFamily="34" charset="0"/>
              </a:rPr>
              <a:t>,</a:t>
            </a: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прекидањем ланца стварања нових радикала</a:t>
            </a:r>
            <a:r>
              <a:rPr lang="sr-Cyrl-CS" sz="2800" dirty="0" smtClean="0">
                <a:effectLst>
                  <a:outerShdw blurRad="38100" dist="38100" dir="2700000" algn="tl">
                    <a:srgbClr val="000000">
                      <a:alpha val="43137"/>
                    </a:srgbClr>
                  </a:outerShdw>
                </a:effectLst>
                <a:latin typeface="Arial" pitchFamily="34" charset="0"/>
                <a:cs typeface="Arial" pitchFamily="34" charset="0"/>
              </a:rPr>
              <a:t>.</a:t>
            </a: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defRPr/>
            </a:pP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8196" name="Rectangle 4"/>
          <p:cNvSpPr>
            <a:spLocks noGrp="1" noRot="1" noChangeArrowheads="1"/>
          </p:cNvSpPr>
          <p:nvPr>
            <p:ph type="title"/>
          </p:nvPr>
        </p:nvSpPr>
        <p:spPr/>
        <p:txBody>
          <a:bodyPr/>
          <a:lstStyle/>
          <a:p>
            <a:pPr eaLnBrk="1" hangingPunct="1">
              <a:defRPr/>
            </a:pPr>
            <a:r>
              <a:rPr lang="sr-Cyrl-CS" sz="3200" dirty="0" smtClean="0">
                <a:solidFill>
                  <a:srgbClr val="FFFF00"/>
                </a:solidFill>
                <a:latin typeface="Arial" pitchFamily="34" charset="0"/>
                <a:cs typeface="Arial" pitchFamily="34" charset="0"/>
              </a:rPr>
              <a:t>АНТИОКСИДАТИВНА </a:t>
            </a:r>
            <a:r>
              <a:rPr lang="sr-Latn-CS" sz="3200" dirty="0" smtClean="0">
                <a:solidFill>
                  <a:srgbClr val="FFFF00"/>
                </a:solidFill>
                <a:latin typeface="Arial" pitchFamily="34" charset="0"/>
                <a:cs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45721"/>
    </mc:Choice>
    <mc:Fallback xmlns="">
      <p:transition spd="slow" advTm="45721"/>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sz="half" idx="2"/>
          </p:nvPr>
        </p:nvSpPr>
        <p:spPr>
          <a:xfrm>
            <a:off x="304800" y="4149725"/>
            <a:ext cx="8839200" cy="2555875"/>
          </a:xfrm>
        </p:spPr>
        <p:txBody>
          <a:bodyPr/>
          <a:lstStyle/>
          <a:p>
            <a:pPr eaLnBrk="1" hangingPunct="1">
              <a:lnSpc>
                <a:spcPct val="90000"/>
              </a:lnSpc>
              <a:buFont typeface="Wingdings" panose="05000000000000000000" pitchFamily="2" charset="2"/>
              <a:buNone/>
              <a:defRPr/>
            </a:pPr>
            <a:r>
              <a:rPr lang="sr-Cyrl-CS" sz="2800" dirty="0" smtClean="0">
                <a:effectLst>
                  <a:outerShdw blurRad="38100" dist="38100" dir="2700000" algn="tl">
                    <a:srgbClr val="000000">
                      <a:alpha val="43137"/>
                    </a:srgbClr>
                  </a:outerShdw>
                </a:effectLst>
                <a:latin typeface="Arial" pitchFamily="34" charset="0"/>
                <a:cs typeface="Arial" pitchFamily="34" charset="0"/>
              </a:rPr>
              <a:t>   Главни заштитни систем одбране од </a:t>
            </a:r>
            <a:r>
              <a:rPr lang="sr-Latn-CS" sz="2800" dirty="0" smtClean="0">
                <a:effectLst>
                  <a:outerShdw blurRad="38100" dist="38100" dir="2700000" algn="tl">
                    <a:srgbClr val="000000">
                      <a:alpha val="43137"/>
                    </a:srgbClr>
                  </a:outerShdw>
                </a:effectLst>
                <a:latin typeface="Arial" pitchFamily="34" charset="0"/>
                <a:cs typeface="Arial" pitchFamily="34" charset="0"/>
              </a:rPr>
              <a:t>КСР</a:t>
            </a:r>
            <a:r>
              <a:rPr lang="sr-Cyrl-CS" sz="2800" dirty="0" smtClean="0">
                <a:effectLst>
                  <a:outerShdw blurRad="38100" dist="38100" dir="2700000" algn="tl">
                    <a:srgbClr val="000000">
                      <a:alpha val="43137"/>
                    </a:srgbClr>
                  </a:outerShdw>
                </a:effectLst>
                <a:latin typeface="Arial" pitchFamily="34" charset="0"/>
                <a:cs typeface="Arial" pitchFamily="34" charset="0"/>
              </a:rPr>
              <a:t> су </a:t>
            </a:r>
            <a:r>
              <a:rPr lang="sr-Latn-CS" sz="2800" dirty="0" smtClean="0">
                <a:effectLst>
                  <a:outerShdw blurRad="38100" dist="38100" dir="2700000" algn="tl">
                    <a:srgbClr val="000000">
                      <a:alpha val="43137"/>
                    </a:srgbClr>
                  </a:outerShdw>
                </a:effectLst>
                <a:latin typeface="Arial" pitchFamily="34" charset="0"/>
                <a:cs typeface="Arial" pitchFamily="34" charset="0"/>
              </a:rPr>
              <a:t>ензим</a:t>
            </a:r>
            <a:r>
              <a:rPr lang="sr-Cyrl-CS" sz="2800" dirty="0" smtClean="0">
                <a:effectLst>
                  <a:outerShdw blurRad="38100" dist="38100" dir="2700000" algn="tl">
                    <a:srgbClr val="000000">
                      <a:alpha val="43137"/>
                    </a:srgbClr>
                  </a:outerShdw>
                </a:effectLst>
                <a:latin typeface="Arial" pitchFamily="34" charset="0"/>
                <a:cs typeface="Arial" pitchFamily="34" charset="0"/>
              </a:rPr>
              <a:t>и </a:t>
            </a:r>
            <a:r>
              <a:rPr lang="sr-Latn-CS" sz="2800" dirty="0" smtClean="0">
                <a:effectLst>
                  <a:outerShdw blurRad="38100" dist="38100" dir="2700000" algn="tl">
                    <a:srgbClr val="000000">
                      <a:alpha val="43137"/>
                    </a:srgbClr>
                  </a:outerShdw>
                </a:effectLst>
                <a:latin typeface="Arial" pitchFamily="34" charset="0"/>
                <a:cs typeface="Arial" pitchFamily="34" charset="0"/>
              </a:rPr>
              <a:t>прве линије одбране:</a:t>
            </a:r>
            <a:endParaRPr lang="sr-Cyrl-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90000"/>
              </a:lnSpc>
              <a:buFont typeface="Wingdings" panose="05000000000000000000" pitchFamily="2" charset="2"/>
              <a:buNone/>
              <a:defRPr/>
            </a:pPr>
            <a:endParaRPr lang="sr-Latn-CS" sz="28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90000"/>
              </a:lnSpc>
              <a:defRPr/>
            </a:pPr>
            <a:r>
              <a:rPr lang="sr-Latn-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супероксид дизмутаза (SOD)</a:t>
            </a:r>
            <a:r>
              <a:rPr lang="sr-Cyrl-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endParaRPr lang="sr-Latn-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lnSpc>
                <a:spcPct val="90000"/>
              </a:lnSpc>
              <a:defRPr/>
            </a:pPr>
            <a:r>
              <a:rPr lang="sr-Latn-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каталаза (CAT)</a:t>
            </a:r>
            <a:r>
              <a:rPr lang="sr-Cyrl-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и</a:t>
            </a:r>
            <a:endParaRPr lang="sr-Latn-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lnSpc>
                <a:spcPct val="90000"/>
              </a:lnSpc>
              <a:defRPr/>
            </a:pPr>
            <a:r>
              <a:rPr lang="sr-Latn-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глутатион пероксидаза (GSH-Px)</a:t>
            </a:r>
            <a:r>
              <a:rPr lang="sr-Cyrl-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t>
            </a:r>
            <a:endParaRPr lang="sr-Latn-C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sp>
        <p:nvSpPr>
          <p:cNvPr id="7171" name="Rectangle 4"/>
          <p:cNvSpPr>
            <a:spLocks noChangeArrowheads="1"/>
          </p:cNvSpPr>
          <p:nvPr/>
        </p:nvSpPr>
        <p:spPr bwMode="auto">
          <a:xfrm>
            <a:off x="0" y="0"/>
            <a:ext cx="9144000" cy="0"/>
          </a:xfrm>
          <a:prstGeom prst="rect">
            <a:avLst/>
          </a:prstGeom>
          <a:noFill/>
          <a:ln w="9525" algn="ctr">
            <a:noFill/>
            <a:miter lim="800000"/>
            <a:headEnd/>
            <a:tailEnd/>
          </a:ln>
        </p:spPr>
        <p:txBody>
          <a:bodyPr wrap="none" lIns="92075" tIns="46038" rIns="92075" bIns="46038" anchor="ctr">
            <a:spAutoFit/>
          </a:bodyPr>
          <a:lstStyle/>
          <a:p>
            <a:pPr eaLnBrk="0" hangingPunct="0">
              <a:defRPr/>
            </a:pPr>
            <a:endParaRPr lang="en-US">
              <a:effectLst>
                <a:outerShdw blurRad="38100" dist="38100" dir="2700000" algn="tl">
                  <a:srgbClr val="000000">
                    <a:alpha val="43137"/>
                  </a:srgbClr>
                </a:outerShdw>
              </a:effectLst>
              <a:cs typeface="+mn-cs"/>
            </a:endParaRPr>
          </a:p>
        </p:txBody>
      </p:sp>
      <p:sp>
        <p:nvSpPr>
          <p:cNvPr id="7172" name="Rectangle 5"/>
          <p:cNvSpPr>
            <a:spLocks noChangeArrowheads="1"/>
          </p:cNvSpPr>
          <p:nvPr/>
        </p:nvSpPr>
        <p:spPr bwMode="auto">
          <a:xfrm>
            <a:off x="0" y="0"/>
            <a:ext cx="9144000" cy="0"/>
          </a:xfrm>
          <a:prstGeom prst="rect">
            <a:avLst/>
          </a:prstGeom>
          <a:noFill/>
          <a:ln w="9525" algn="ctr">
            <a:noFill/>
            <a:miter lim="800000"/>
            <a:headEnd/>
            <a:tailEnd/>
          </a:ln>
        </p:spPr>
        <p:txBody>
          <a:bodyPr wrap="none" lIns="92075" tIns="46038" rIns="92075" bIns="46038" anchor="ctr">
            <a:spAutoFit/>
          </a:bodyPr>
          <a:lstStyle/>
          <a:p>
            <a:pPr eaLnBrk="0" hangingPunct="0">
              <a:defRPr/>
            </a:pPr>
            <a:endParaRPr lang="en-US">
              <a:effectLst>
                <a:outerShdw blurRad="38100" dist="38100" dir="2700000" algn="tl">
                  <a:srgbClr val="000000">
                    <a:alpha val="43137"/>
                  </a:srgbClr>
                </a:outerShdw>
              </a:effectLst>
              <a:cs typeface="+mn-cs"/>
            </a:endParaRPr>
          </a:p>
        </p:txBody>
      </p:sp>
      <p:pic>
        <p:nvPicPr>
          <p:cNvPr id="52229" name="Picture 6" descr="Sl2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84313"/>
            <a:ext cx="583247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7" descr="презентација – слајд 8"/>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6156325" y="1449388"/>
            <a:ext cx="2808288" cy="2411412"/>
          </a:xfrm>
        </p:spPr>
      </p:pic>
      <p:sp>
        <p:nvSpPr>
          <p:cNvPr id="7175" name="Rectangle 8"/>
          <p:cNvSpPr>
            <a:spLocks noChangeArrowheads="1"/>
          </p:cNvSpPr>
          <p:nvPr/>
        </p:nvSpPr>
        <p:spPr bwMode="auto">
          <a:xfrm>
            <a:off x="6877050" y="2636838"/>
            <a:ext cx="885825" cy="274637"/>
          </a:xfrm>
          <a:prstGeom prst="rect">
            <a:avLst/>
          </a:prstGeom>
          <a:noFill/>
          <a:ln w="9525" algn="ctr">
            <a:noFill/>
            <a:miter lim="800000"/>
            <a:headEnd/>
            <a:tailEnd/>
          </a:ln>
        </p:spPr>
        <p:txBody>
          <a:bodyPr lIns="92075" tIns="46038" rIns="92075" bIns="46038" anchor="b">
            <a:spAutoFit/>
          </a:bodyPr>
          <a:lstStyle/>
          <a:p>
            <a:pPr eaLnBrk="0" hangingPunct="0">
              <a:defRPr/>
            </a:pPr>
            <a:r>
              <a:rPr lang="en-US" sz="1200">
                <a:solidFill>
                  <a:srgbClr val="000000"/>
                </a:solidFill>
                <a:effectLst>
                  <a:outerShdw blurRad="38100" dist="38100" dir="2700000" algn="tl">
                    <a:srgbClr val="000000">
                      <a:alpha val="43137"/>
                    </a:srgbClr>
                  </a:outerShdw>
                </a:effectLst>
                <a:latin typeface="Arial Black" pitchFamily="34" charset="0"/>
                <a:cs typeface="+mn-cs"/>
              </a:rPr>
              <a:t>CAT</a:t>
            </a:r>
          </a:p>
        </p:txBody>
      </p:sp>
      <p:sp>
        <p:nvSpPr>
          <p:cNvPr id="10249" name="Rectangle 9"/>
          <p:cNvSpPr>
            <a:spLocks noRot="1" noChangeArrowheads="1"/>
          </p:cNvSpPr>
          <p:nvPr/>
        </p:nvSpPr>
        <p:spPr bwMode="auto">
          <a:xfrm>
            <a:off x="457200" y="76200"/>
            <a:ext cx="8229600" cy="1143000"/>
          </a:xfrm>
          <a:prstGeom prst="rect">
            <a:avLst/>
          </a:prstGeom>
          <a:noFill/>
          <a:ln w="9525">
            <a:noFill/>
            <a:miter lim="800000"/>
            <a:headEnd/>
            <a:tailEnd/>
          </a:ln>
          <a:effectLst/>
        </p:spPr>
        <p:txBody>
          <a:bodyPr anchor="ctr"/>
          <a:lstStyle/>
          <a:p>
            <a:pPr algn="ctr" eaLnBrk="0" hangingPunct="0">
              <a:defRPr/>
            </a:pPr>
            <a:r>
              <a:rPr lang="sr-Cyrl-CS" sz="3200" b="1" dirty="0">
                <a:solidFill>
                  <a:srgbClr val="FFFF00"/>
                </a:solidFill>
                <a:effectLst>
                  <a:outerShdw blurRad="38100" dist="38100" dir="2700000" algn="tl">
                    <a:srgbClr val="000000"/>
                  </a:outerShdw>
                </a:effectLst>
                <a:latin typeface="Arial" pitchFamily="34" charset="0"/>
              </a:rPr>
              <a:t>АНТИОКСИДАТИВНА </a:t>
            </a:r>
            <a:r>
              <a:rPr lang="sr-Latn-CS" sz="3200" b="1" dirty="0">
                <a:solidFill>
                  <a:srgbClr val="FFFF00"/>
                </a:solidFill>
                <a:effectLst>
                  <a:outerShdw blurRad="38100" dist="38100" dir="2700000" algn="tl">
                    <a:srgbClr val="000000"/>
                  </a:outerShdw>
                </a:effectLst>
                <a:latin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16418"/>
    </mc:Choice>
    <mc:Fallback xmlns="">
      <p:transition spd="slow" advTm="16418"/>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a:xfrm>
            <a:off x="152400" y="-152400"/>
            <a:ext cx="8991600" cy="1143000"/>
          </a:xfrm>
        </p:spPr>
        <p:txBody>
          <a:bodyPr/>
          <a:lstStyle/>
          <a:p>
            <a:pPr eaLnBrk="1" hangingPunct="1">
              <a:defRPr/>
            </a:pPr>
            <a:r>
              <a:rPr lang="en-US" dirty="0" smtClean="0">
                <a:solidFill>
                  <a:srgbClr val="FFFF00"/>
                </a:solidFill>
                <a:latin typeface="Arial" pitchFamily="34" charset="0"/>
                <a:cs typeface="Arial" pitchFamily="34" charset="0"/>
              </a:rPr>
              <a:t>ЕН</a:t>
            </a:r>
            <a:r>
              <a:rPr lang="sr-Latn-CS" dirty="0" smtClean="0">
                <a:solidFill>
                  <a:srgbClr val="FFFF00"/>
                </a:solidFill>
                <a:latin typeface="Arial" pitchFamily="34" charset="0"/>
                <a:cs typeface="Arial" pitchFamily="34" charset="0"/>
              </a:rPr>
              <a:t>З</a:t>
            </a:r>
            <a:r>
              <a:rPr lang="en-US" dirty="0" smtClean="0">
                <a:solidFill>
                  <a:srgbClr val="FFFF00"/>
                </a:solidFill>
                <a:latin typeface="Arial" pitchFamily="34" charset="0"/>
                <a:cs typeface="Arial" pitchFamily="34" charset="0"/>
              </a:rPr>
              <a:t>ИМСКИ </a:t>
            </a:r>
            <a:r>
              <a:rPr lang="sr-Latn-CS" dirty="0" smtClean="0">
                <a:solidFill>
                  <a:srgbClr val="FFFF00"/>
                </a:solidFill>
                <a:latin typeface="Arial" pitchFamily="34" charset="0"/>
                <a:cs typeface="Arial" pitchFamily="34" charset="0"/>
              </a:rPr>
              <a:t>АНТИОКСИДАНСИ</a:t>
            </a:r>
          </a:p>
        </p:txBody>
      </p:sp>
      <p:graphicFrame>
        <p:nvGraphicFramePr>
          <p:cNvPr id="8256" name="Group 64"/>
          <p:cNvGraphicFramePr>
            <a:graphicFrameLocks noGrp="1"/>
          </p:cNvGraphicFramePr>
          <p:nvPr/>
        </p:nvGraphicFramePr>
        <p:xfrm>
          <a:off x="304800" y="990600"/>
          <a:ext cx="8675688" cy="5718171"/>
        </p:xfrm>
        <a:graphic>
          <a:graphicData uri="http://schemas.openxmlformats.org/drawingml/2006/table">
            <a:tbl>
              <a:tblPr/>
              <a:tblGrid>
                <a:gridCol w="2667000">
                  <a:extLst>
                    <a:ext uri="{9D8B030D-6E8A-4147-A177-3AD203B41FA5}">
                      <a16:colId xmlns:a16="http://schemas.microsoft.com/office/drawing/2014/main" val="20000"/>
                    </a:ext>
                  </a:extLst>
                </a:gridCol>
                <a:gridCol w="6008688">
                  <a:extLst>
                    <a:ext uri="{9D8B030D-6E8A-4147-A177-3AD203B41FA5}">
                      <a16:colId xmlns:a16="http://schemas.microsoft.com/office/drawing/2014/main" val="20001"/>
                    </a:ext>
                  </a:extLst>
                </a:gridCol>
              </a:tblGrid>
              <a:tr h="3054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err="1" smtClean="0">
                          <a:ln>
                            <a:noFill/>
                          </a:ln>
                          <a:solidFill>
                            <a:schemeClr val="tx1"/>
                          </a:solidFill>
                          <a:effectLst/>
                          <a:latin typeface="Arial" charset="0"/>
                          <a:cs typeface="Times New Roman" pitchFamily="18" charset="0"/>
                        </a:rPr>
                        <a:t>Антиоксиданс</a:t>
                      </a:r>
                      <a:endParaRPr kumimoji="1" lang="en-US" sz="1400" b="0" i="0" u="none" strike="noStrike" cap="none" normalizeH="0" baseline="0" dirty="0" smtClean="0">
                        <a:ln>
                          <a:noFill/>
                        </a:ln>
                        <a:solidFill>
                          <a:schemeClr val="tx1"/>
                        </a:solidFill>
                        <a:effectLst/>
                        <a:latin typeface="Arial" charset="0"/>
                        <a:cs typeface="Times New Roman" pitchFamily="18"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smtClean="0">
                          <a:ln>
                            <a:noFill/>
                          </a:ln>
                          <a:solidFill>
                            <a:schemeClr val="tx1"/>
                          </a:solidFill>
                          <a:effectLst/>
                          <a:latin typeface="Arial" charset="0"/>
                          <a:cs typeface="Times New Roman" pitchFamily="18" charset="0"/>
                        </a:rPr>
                        <a:t>Особине</a:t>
                      </a: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54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smtClean="0">
                          <a:ln>
                            <a:noFill/>
                          </a:ln>
                          <a:solidFill>
                            <a:schemeClr val="bg1"/>
                          </a:solidFill>
                          <a:effectLst/>
                          <a:latin typeface="Arial" charset="0"/>
                          <a:cs typeface="Times New Roman" pitchFamily="18" charset="0"/>
                        </a:rPr>
                        <a:t>Ензимски</a:t>
                      </a: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solidFill>
                      <a:srgbClr val="FFCC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solidFill>
                      <a:srgbClr val="FFCC00"/>
                    </a:solidFill>
                  </a:tcPr>
                </a:tc>
                <a:extLst>
                  <a:ext uri="{0D108BD9-81ED-4DB2-BD59-A6C34878D82A}">
                    <a16:rowId xmlns:a16="http://schemas.microsoft.com/office/drawing/2014/main" val="10001"/>
                  </a:ext>
                </a:extLst>
              </a:tr>
              <a:tr h="433504">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en-US" sz="1400" b="1" i="0" u="none" strike="noStrike" cap="none" normalizeH="0" baseline="0" smtClean="0">
                          <a:ln>
                            <a:noFill/>
                          </a:ln>
                          <a:solidFill>
                            <a:schemeClr val="tx1"/>
                          </a:solidFill>
                          <a:effectLst/>
                          <a:latin typeface="Arial" charset="0"/>
                          <a:cs typeface="Times New Roman" pitchFamily="18" charset="0"/>
                        </a:rPr>
                        <a:t>супероксид дизмутазе</a:t>
                      </a: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en-US" sz="1400" b="1" i="0" u="none" strike="noStrike" cap="none" normalizeH="0" baseline="0" smtClean="0">
                          <a:ln>
                            <a:noFill/>
                          </a:ln>
                          <a:solidFill>
                            <a:schemeClr val="tx1"/>
                          </a:solidFill>
                          <a:effectLst/>
                          <a:latin typeface="Arial" charset="0"/>
                          <a:cs typeface="Times New Roman" pitchFamily="18" charset="0"/>
                        </a:rPr>
                        <a:t>Mn- или Cu/Zn-</a:t>
                      </a:r>
                      <a:r>
                        <a:rPr kumimoji="1" lang="sr-Cyrl-CS" sz="1400" b="1" i="0" u="none" strike="noStrike" cap="none" normalizeH="0" baseline="0" smtClean="0">
                          <a:ln>
                            <a:noFill/>
                          </a:ln>
                          <a:solidFill>
                            <a:schemeClr val="tx1"/>
                          </a:solidFill>
                          <a:effectLst/>
                          <a:latin typeface="Arial" charset="0"/>
                          <a:cs typeface="Arial" charset="0"/>
                        </a:rPr>
                        <a:t> </a:t>
                      </a:r>
                      <a:r>
                        <a:rPr kumimoji="1" lang="en-US" sz="1400" b="1" i="0" u="none" strike="noStrike" cap="none" normalizeH="0" baseline="0" smtClean="0">
                          <a:ln>
                            <a:noFill/>
                          </a:ln>
                          <a:solidFill>
                            <a:schemeClr val="tx1"/>
                          </a:solidFill>
                          <a:effectLst/>
                          <a:latin typeface="Arial" charset="0"/>
                          <a:cs typeface="Times New Roman" pitchFamily="18" charset="0"/>
                        </a:rPr>
                        <a:t>зависне; цитосолне или митохондријске; инактивишу  </a:t>
                      </a:r>
                      <a:r>
                        <a:rPr kumimoji="1" lang="en-US" sz="1400" b="1" i="0" u="none" strike="noStrike" cap="none" normalizeH="0" baseline="30000" smtClean="0">
                          <a:ln>
                            <a:noFill/>
                          </a:ln>
                          <a:solidFill>
                            <a:schemeClr val="tx1"/>
                          </a:solidFill>
                          <a:effectLst/>
                          <a:latin typeface="Arial" charset="0"/>
                          <a:cs typeface="Times New Roman" pitchFamily="18" charset="0"/>
                        </a:rPr>
                        <a:t>-</a:t>
                      </a:r>
                      <a:r>
                        <a:rPr kumimoji="1" lang="en-US" sz="1400" b="1" i="0" u="none" strike="noStrike" cap="none" normalizeH="0" baseline="0" smtClean="0">
                          <a:ln>
                            <a:noFill/>
                          </a:ln>
                          <a:solidFill>
                            <a:schemeClr val="tx1"/>
                          </a:solidFill>
                          <a:effectLst/>
                          <a:latin typeface="Arial" charset="0"/>
                          <a:cs typeface="Times New Roman" pitchFamily="18" charset="0"/>
                        </a:rPr>
                        <a:t>O</a:t>
                      </a:r>
                      <a:r>
                        <a:rPr kumimoji="1" lang="en-US" sz="1400" b="1" i="0" u="none" strike="noStrike" cap="none" normalizeH="0" baseline="-30000" smtClean="0">
                          <a:ln>
                            <a:noFill/>
                          </a:ln>
                          <a:solidFill>
                            <a:schemeClr val="tx1"/>
                          </a:solidFill>
                          <a:effectLst/>
                          <a:latin typeface="Arial" charset="0"/>
                          <a:cs typeface="Times New Roman" pitchFamily="18" charset="0"/>
                        </a:rPr>
                        <a:t>2</a:t>
                      </a:r>
                      <a:r>
                        <a:rPr kumimoji="1" lang="en-US" sz="1400" b="1" i="0" u="none" strike="noStrike" cap="none" normalizeH="0" baseline="0" smtClean="0">
                          <a:ln>
                            <a:noFill/>
                          </a:ln>
                          <a:solidFill>
                            <a:schemeClr val="tx1"/>
                          </a:solidFill>
                          <a:effectLst/>
                          <a:latin typeface="Arial" charset="0"/>
                          <a:cs typeface="Times New Roman" pitchFamily="18" charset="0"/>
                        </a:rPr>
                        <a:t>·</a:t>
                      </a: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3504">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en-US" sz="1400" b="1" i="0" u="none" strike="noStrike" cap="none" normalizeH="0" baseline="0" smtClean="0">
                          <a:ln>
                            <a:noFill/>
                          </a:ln>
                          <a:solidFill>
                            <a:schemeClr val="tx1"/>
                          </a:solidFill>
                          <a:effectLst/>
                          <a:latin typeface="Arial" charset="0"/>
                          <a:cs typeface="Times New Roman" pitchFamily="18" charset="0"/>
                        </a:rPr>
                        <a:t>глутатион пероксидазе</a:t>
                      </a: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en-US" sz="1400" b="1" i="0" u="none" strike="noStrike" cap="none" normalizeH="0" baseline="0" dirty="0" smtClean="0">
                          <a:ln>
                            <a:noFill/>
                          </a:ln>
                          <a:solidFill>
                            <a:schemeClr val="tx1"/>
                          </a:solidFill>
                          <a:effectLst/>
                          <a:latin typeface="Arial" charset="0"/>
                          <a:cs typeface="Times New Roman" pitchFamily="18" charset="0"/>
                        </a:rPr>
                        <a:t>Se-</a:t>
                      </a:r>
                      <a:r>
                        <a:rPr kumimoji="1" lang="sr-Cyrl-CS" sz="1400" b="1" i="0" u="none" strike="noStrike" cap="none" normalizeH="0" baseline="0" dirty="0" smtClean="0">
                          <a:ln>
                            <a:noFill/>
                          </a:ln>
                          <a:solidFill>
                            <a:schemeClr val="tx1"/>
                          </a:solidFill>
                          <a:effectLst/>
                          <a:latin typeface="Arial" charset="0"/>
                          <a:cs typeface="Arial"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зависне</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не-</a:t>
                      </a:r>
                      <a:r>
                        <a:rPr kumimoji="1" lang="en-US" sz="1400" b="1" i="0" u="none" strike="noStrike" cap="none" normalizeH="0" baseline="0" dirty="0" err="1" smtClean="0">
                          <a:ln>
                            <a:noFill/>
                          </a:ln>
                          <a:solidFill>
                            <a:schemeClr val="tx1"/>
                          </a:solidFill>
                          <a:effectLst/>
                          <a:latin typeface="Times New Roman" pitchFamily="18" charset="0"/>
                          <a:cs typeface="Times New Roman" pitchFamily="18" charset="0"/>
                        </a:rPr>
                        <a:t>S</a:t>
                      </a:r>
                      <a:r>
                        <a:rPr kumimoji="1" lang="en-US" sz="1400" b="1" i="0" u="none" strike="noStrike" cap="none" normalizeH="0" baseline="0" dirty="0" err="1" smtClean="0">
                          <a:ln>
                            <a:noFill/>
                          </a:ln>
                          <a:solidFill>
                            <a:schemeClr val="tx1"/>
                          </a:solidFill>
                          <a:effectLst/>
                          <a:latin typeface="Arial" charset="0"/>
                          <a:cs typeface="Times New Roman" pitchFamily="18" charset="0"/>
                        </a:rPr>
                        <a:t>е-ензими</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неке</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глутатион</a:t>
                      </a:r>
                      <a:r>
                        <a:rPr kumimoji="1" lang="sr-Cyrl-CS" sz="1400" b="1" i="0" u="none" strike="noStrike" cap="none" normalizeH="0" baseline="0" dirty="0" smtClean="0">
                          <a:ln>
                            <a:noFill/>
                          </a:ln>
                          <a:solidFill>
                            <a:schemeClr val="tx1"/>
                          </a:solidFill>
                          <a:effectLst/>
                          <a:latin typeface="Arial" charset="0"/>
                          <a:cs typeface="Times New Roman" pitchFamily="18" charset="0"/>
                        </a:rPr>
                        <a:t>-</a:t>
                      </a:r>
                      <a:r>
                        <a:rPr kumimoji="1" lang="en-US" sz="1400" b="1" i="0" u="none" strike="noStrike" cap="none" normalizeH="0" baseline="0" dirty="0" smtClean="0">
                          <a:ln>
                            <a:noFill/>
                          </a:ln>
                          <a:solidFill>
                            <a:schemeClr val="tx1"/>
                          </a:solidFill>
                          <a:effectLst/>
                          <a:latin typeface="Arial" charset="0"/>
                          <a:cs typeface="Times New Roman" pitchFamily="18" charset="0"/>
                        </a:rPr>
                        <a:t>S-</a:t>
                      </a:r>
                      <a:r>
                        <a:rPr kumimoji="1" lang="en-US" sz="1400" b="1" i="0" u="none" strike="noStrike" cap="none" normalizeH="0" baseline="0" dirty="0" err="1" smtClean="0">
                          <a:ln>
                            <a:noFill/>
                          </a:ln>
                          <a:solidFill>
                            <a:schemeClr val="tx1"/>
                          </a:solidFill>
                          <a:effectLst/>
                          <a:latin typeface="Arial" charset="0"/>
                          <a:cs typeface="Times New Roman" pitchFamily="18" charset="0"/>
                        </a:rPr>
                        <a:t>трансферазе</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цитосолне</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митохондријске</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инактивишу</a:t>
                      </a:r>
                      <a:r>
                        <a:rPr kumimoji="1" lang="en-US" sz="1400" b="1" i="0" u="none" strike="noStrike" cap="none" normalizeH="0" baseline="0" dirty="0" smtClean="0">
                          <a:ln>
                            <a:noFill/>
                          </a:ln>
                          <a:solidFill>
                            <a:schemeClr val="tx1"/>
                          </a:solidFill>
                          <a:effectLst/>
                          <a:latin typeface="Arial" charset="0"/>
                          <a:cs typeface="Times New Roman" pitchFamily="18" charset="0"/>
                        </a:rPr>
                        <a:t> </a:t>
                      </a:r>
                      <a:r>
                        <a:rPr kumimoji="1" lang="en-US" sz="1400" b="1" i="0" u="none" strike="noStrike" cap="none" normalizeH="0" baseline="0" dirty="0" err="1" smtClean="0">
                          <a:ln>
                            <a:noFill/>
                          </a:ln>
                          <a:solidFill>
                            <a:schemeClr val="tx1"/>
                          </a:solidFill>
                          <a:effectLst/>
                          <a:latin typeface="Arial" charset="0"/>
                          <a:cs typeface="Times New Roman" pitchFamily="18" charset="0"/>
                        </a:rPr>
                        <a:t>пероксиде</a:t>
                      </a:r>
                      <a:endParaRPr kumimoji="1" lang="en-US" sz="1400" b="1" i="0" u="none" strike="noStrike" cap="none" normalizeH="0" baseline="0" dirty="0" smtClean="0">
                        <a:ln>
                          <a:noFill/>
                        </a:ln>
                        <a:solidFill>
                          <a:schemeClr val="tx1"/>
                        </a:solidFill>
                        <a:effectLst/>
                        <a:latin typeface="Arial" charset="0"/>
                        <a:cs typeface="Times New Roman" pitchFamily="18"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9790">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en-US" sz="1400" b="1" i="0" u="none" strike="noStrike" cap="none" normalizeH="0" baseline="0" smtClean="0">
                          <a:ln>
                            <a:noFill/>
                          </a:ln>
                          <a:solidFill>
                            <a:schemeClr val="tx1"/>
                          </a:solidFill>
                          <a:effectLst/>
                          <a:latin typeface="Arial" charset="0"/>
                          <a:cs typeface="Times New Roman" pitchFamily="18" charset="0"/>
                        </a:rPr>
                        <a:t>каталаза</a:t>
                      </a: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en-US" sz="1400" b="1" i="0" u="none" strike="noStrike" cap="none" normalizeH="0" baseline="0" smtClean="0">
                          <a:ln>
                            <a:noFill/>
                          </a:ln>
                          <a:solidFill>
                            <a:schemeClr val="tx1"/>
                          </a:solidFill>
                          <a:effectLst/>
                          <a:latin typeface="Arial" charset="0"/>
                          <a:cs typeface="Times New Roman" pitchFamily="18" charset="0"/>
                        </a:rPr>
                        <a:t>хем-ензим; пероксизоми; инактивише пероксиде</a:t>
                      </a: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54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sr-Latn-CS" sz="1400" b="0" i="0" u="none" strike="noStrike" cap="none" normalizeH="0" baseline="0" smtClean="0">
                          <a:ln>
                            <a:noFill/>
                          </a:ln>
                          <a:solidFill>
                            <a:schemeClr val="bg1"/>
                          </a:solidFill>
                          <a:effectLst/>
                          <a:latin typeface="Arial" charset="0"/>
                          <a:cs typeface="Arial" charset="0"/>
                        </a:rPr>
                        <a:t>Помоћни ензими </a:t>
                      </a:r>
                      <a:endParaRPr kumimoji="1" lang="en-US" sz="1400" b="0" i="0" u="none" strike="noStrike" cap="none" normalizeH="0" baseline="0" smtClean="0">
                        <a:ln>
                          <a:noFill/>
                        </a:ln>
                        <a:solidFill>
                          <a:schemeClr val="bg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solidFill>
                      <a:srgbClr val="FFCC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solidFill>
                      <a:srgbClr val="FFCC00"/>
                    </a:solidFill>
                  </a:tcPr>
                </a:tc>
                <a:extLst>
                  <a:ext uri="{0D108BD9-81ED-4DB2-BD59-A6C34878D82A}">
                    <a16:rowId xmlns:a16="http://schemas.microsoft.com/office/drawing/2014/main" val="10005"/>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глутатион редуктаза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преводи GSSG у GSH</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04212">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NADPH-хинон ок</a:t>
                      </a:r>
                      <a:r>
                        <a:rPr kumimoji="1" lang="sr-Cyrl-CS" sz="1400" b="0" i="0" u="none" strike="noStrike" cap="none" normalizeH="0" baseline="0" smtClean="0">
                          <a:ln>
                            <a:noFill/>
                          </a:ln>
                          <a:solidFill>
                            <a:schemeClr val="tx1"/>
                          </a:solidFill>
                          <a:effectLst/>
                          <a:latin typeface="Arial" charset="0"/>
                          <a:cs typeface="Arial" charset="0"/>
                        </a:rPr>
                        <a:t>с</a:t>
                      </a:r>
                      <a:r>
                        <a:rPr kumimoji="1" lang="sr-Latn-CS" sz="1400" b="0" i="0" u="none" strike="noStrike" cap="none" normalizeH="0" baseline="0" smtClean="0">
                          <a:ln>
                            <a:noFill/>
                          </a:ln>
                          <a:solidFill>
                            <a:schemeClr val="tx1"/>
                          </a:solidFill>
                          <a:effectLst/>
                          <a:latin typeface="Arial" charset="0"/>
                          <a:cs typeface="Arial" charset="0"/>
                        </a:rPr>
                        <a:t>идоредуктаза</a:t>
                      </a:r>
                    </a:p>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 (ДТ-дијафораза)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вероватно укључена у продукцију КСР код инфертилних мушкараца</a:t>
                      </a: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хидроксилаза епоксида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ензими коњугације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UDP – глукуронил</a:t>
                      </a:r>
                      <a:r>
                        <a:rPr kumimoji="1" lang="sr-Cyrl-CS" sz="1400" b="0" i="0" u="none" strike="noStrike" cap="none" normalizeH="0" baseline="0" smtClean="0">
                          <a:ln>
                            <a:noFill/>
                          </a:ln>
                          <a:solidFill>
                            <a:schemeClr val="tx1"/>
                          </a:solidFill>
                          <a:effectLst/>
                          <a:latin typeface="Arial" charset="0"/>
                          <a:cs typeface="Arial" charset="0"/>
                        </a:rPr>
                        <a:t>-</a:t>
                      </a:r>
                      <a:r>
                        <a:rPr kumimoji="1" lang="sr-Latn-CS" sz="1400" b="0" i="0" u="none" strike="noStrike" cap="none" normalizeH="0" baseline="0" smtClean="0">
                          <a:ln>
                            <a:noFill/>
                          </a:ln>
                          <a:solidFill>
                            <a:schemeClr val="tx1"/>
                          </a:solidFill>
                          <a:effectLst/>
                          <a:latin typeface="Arial" charset="0"/>
                          <a:cs typeface="Arial" charset="0"/>
                        </a:rPr>
                        <a:t>трансфераза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сулфонил</a:t>
                      </a:r>
                      <a:r>
                        <a:rPr kumimoji="1" lang="sr-Cyrl-CS" sz="1400" b="0" i="0" u="none" strike="noStrike" cap="none" normalizeH="0" baseline="0" smtClean="0">
                          <a:ln>
                            <a:noFill/>
                          </a:ln>
                          <a:solidFill>
                            <a:schemeClr val="tx1"/>
                          </a:solidFill>
                          <a:effectLst/>
                          <a:latin typeface="Arial" charset="0"/>
                          <a:cs typeface="Arial" charset="0"/>
                        </a:rPr>
                        <a:t>-т</a:t>
                      </a:r>
                      <a:r>
                        <a:rPr kumimoji="1" lang="sr-Latn-CS" sz="1400" b="0" i="0" u="none" strike="noStrike" cap="none" normalizeH="0" baseline="0" smtClean="0">
                          <a:ln>
                            <a:noFill/>
                          </a:ln>
                          <a:solidFill>
                            <a:schemeClr val="tx1"/>
                          </a:solidFill>
                          <a:effectLst/>
                          <a:latin typeface="Arial" charset="0"/>
                          <a:cs typeface="Arial" charset="0"/>
                        </a:rPr>
                        <a:t>рансфераза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dirty="0" smtClean="0">
                          <a:ln>
                            <a:noFill/>
                          </a:ln>
                          <a:solidFill>
                            <a:schemeClr val="tx1"/>
                          </a:solidFill>
                          <a:effectLst/>
                          <a:latin typeface="Arial" charset="0"/>
                          <a:cs typeface="Arial" charset="0"/>
                        </a:rPr>
                        <a:t>глутатион</a:t>
                      </a:r>
                      <a:r>
                        <a:rPr kumimoji="1" lang="sr-Cyrl-CS" sz="1400" b="0" i="0" u="none" strike="noStrike" cap="none" normalizeH="0" baseline="0" dirty="0" smtClean="0">
                          <a:ln>
                            <a:noFill/>
                          </a:ln>
                          <a:solidFill>
                            <a:schemeClr val="tx1"/>
                          </a:solidFill>
                          <a:effectLst/>
                          <a:latin typeface="Arial" charset="0"/>
                          <a:cs typeface="Arial" charset="0"/>
                        </a:rPr>
                        <a:t>-</a:t>
                      </a:r>
                      <a:r>
                        <a:rPr kumimoji="1" lang="en-US" sz="1400" b="0" i="0" u="none" strike="noStrike" cap="none" normalizeH="0" baseline="0" dirty="0" smtClean="0">
                          <a:ln>
                            <a:noFill/>
                          </a:ln>
                          <a:solidFill>
                            <a:schemeClr val="tx1"/>
                          </a:solidFill>
                          <a:effectLst/>
                          <a:latin typeface="Arial" charset="0"/>
                          <a:cs typeface="Arial" charset="0"/>
                        </a:rPr>
                        <a:t>S</a:t>
                      </a:r>
                      <a:r>
                        <a:rPr kumimoji="1" lang="sr-Latn-CS" sz="1400" b="0" i="0" u="none" strike="noStrike" cap="none" normalizeH="0" baseline="0" dirty="0" smtClean="0">
                          <a:ln>
                            <a:noFill/>
                          </a:ln>
                          <a:solidFill>
                            <a:schemeClr val="tx1"/>
                          </a:solidFill>
                          <a:effectLst/>
                          <a:latin typeface="Arial" charset="0"/>
                          <a:cs typeface="Arial" charset="0"/>
                        </a:rPr>
                        <a:t>-трансферазе </a:t>
                      </a:r>
                      <a:endParaRPr kumimoji="1" lang="en-US" sz="1400" b="0" i="0" u="none" strike="noStrike" cap="none" normalizeH="0" baseline="0" dirty="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донори NADPH </a:t>
                      </a: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дехидрогеназа глукозо-6-фосфата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дехидрогеназа 6-фосфоглуконата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дехидрогеназа изоцитрата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трансхидрогеназе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транспортни систем </a:t>
                      </a: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за GSSG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62795">
                <a:tc>
                  <a:txBody>
                    <a:bodyPr/>
                    <a:lstStyle/>
                    <a:p>
                      <a:pPr marL="0" marR="0" lvl="0" indent="0" algn="l" defTabSz="914400" rtl="0" eaLnBrk="1" fontAlgn="base" latinLnBrk="0" hangingPunct="1">
                        <a:lnSpc>
                          <a:spcPct val="80000"/>
                        </a:lnSpc>
                        <a:spcBef>
                          <a:spcPct val="0"/>
                        </a:spcBef>
                        <a:spcAft>
                          <a:spcPct val="0"/>
                        </a:spcAft>
                        <a:buClrTx/>
                        <a:buSzTx/>
                        <a:buFontTx/>
                        <a:buNone/>
                        <a:tabLst/>
                      </a:pPr>
                      <a:endParaRPr kumimoji="1" lang="sr-Latn-C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0000"/>
                        </a:lnSpc>
                        <a:spcBef>
                          <a:spcPct val="0"/>
                        </a:spcBef>
                        <a:spcAft>
                          <a:spcPct val="0"/>
                        </a:spcAft>
                        <a:buClrTx/>
                        <a:buSzTx/>
                        <a:buFontTx/>
                        <a:buNone/>
                        <a:tabLst/>
                      </a:pPr>
                      <a:r>
                        <a:rPr kumimoji="1" lang="sr-Latn-CS" sz="1400" b="0" i="0" u="none" strike="noStrike" cap="none" normalizeH="0" baseline="0" smtClean="0">
                          <a:ln>
                            <a:noFill/>
                          </a:ln>
                          <a:solidFill>
                            <a:schemeClr val="tx1"/>
                          </a:solidFill>
                          <a:effectLst/>
                          <a:latin typeface="Arial" charset="0"/>
                          <a:cs typeface="Arial" charset="0"/>
                        </a:rPr>
                        <a:t>за коњугате ксенобиотика </a:t>
                      </a:r>
                      <a:endParaRPr kumimoji="1" lang="en-US" sz="1400" b="0" i="0" u="none" strike="noStrike" cap="none" normalizeH="0" baseline="0" smtClean="0">
                        <a:ln>
                          <a:noFill/>
                        </a:ln>
                        <a:solidFill>
                          <a:schemeClr val="tx1"/>
                        </a:solidFill>
                        <a:effectLst/>
                        <a:latin typeface="Arial" charset="0"/>
                        <a:cs typeface="Arial" charset="0"/>
                      </a:endParaRPr>
                    </a:p>
                  </a:txBody>
                  <a:tcPr marL="92075" marR="92075" marT="46043" marB="46043"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5952"/>
    </mc:Choice>
    <mc:Fallback xmlns="">
      <p:transition spd="slow" advTm="25952"/>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a:xfrm>
            <a:off x="611188" y="0"/>
            <a:ext cx="8229600" cy="1143000"/>
          </a:xfrm>
        </p:spPr>
        <p:txBody>
          <a:bodyPr/>
          <a:lstStyle/>
          <a:p>
            <a:pPr eaLnBrk="1" hangingPunct="1">
              <a:defRPr/>
            </a:pPr>
            <a:r>
              <a:rPr lang="sr-Latn-CS" b="0" smtClean="0">
                <a:solidFill>
                  <a:srgbClr val="FFFF00"/>
                </a:solidFill>
                <a:latin typeface="Arial" charset="0"/>
              </a:rPr>
              <a:t>СЛОБОДНИ РАДИКАЛИ</a:t>
            </a:r>
            <a:endParaRPr lang="sr-Latn-CS" smtClean="0">
              <a:solidFill>
                <a:srgbClr val="FFFF00"/>
              </a:solidFill>
              <a:latin typeface="Arial" charset="0"/>
            </a:endParaRPr>
          </a:p>
        </p:txBody>
      </p:sp>
      <p:sp>
        <p:nvSpPr>
          <p:cNvPr id="40963" name="Rectangle 3"/>
          <p:cNvSpPr>
            <a:spLocks noGrp="1" noChangeArrowheads="1"/>
          </p:cNvSpPr>
          <p:nvPr>
            <p:ph type="body" idx="1"/>
          </p:nvPr>
        </p:nvSpPr>
        <p:spPr>
          <a:xfrm>
            <a:off x="0" y="1295400"/>
            <a:ext cx="9144000" cy="3744913"/>
          </a:xfrm>
        </p:spPr>
        <p:txBody>
          <a:bodyPr/>
          <a:lstStyle/>
          <a:p>
            <a:pPr eaLnBrk="1" hangingPunct="1">
              <a:lnSpc>
                <a:spcPct val="80000"/>
              </a:lnSpc>
              <a:defRPr/>
            </a:pPr>
            <a:r>
              <a:rPr lang="sr-Latn-CS" sz="3000" dirty="0" smtClean="0">
                <a:latin typeface="Arial" charset="0"/>
              </a:rPr>
              <a:t>слободни радикал је сваки атом, група атома или молекул са </a:t>
            </a:r>
            <a:r>
              <a:rPr lang="sr-Latn-CS" sz="3000" u="sng" dirty="0" smtClean="0">
                <a:solidFill>
                  <a:srgbClr val="FFFF00"/>
                </a:solidFill>
                <a:latin typeface="Arial" charset="0"/>
              </a:rPr>
              <a:t>једним или више неспарених електрона</a:t>
            </a:r>
            <a:r>
              <a:rPr lang="sr-Latn-CS" sz="3000" dirty="0" smtClean="0">
                <a:latin typeface="Arial" charset="0"/>
              </a:rPr>
              <a:t> у спољашњој орбитали</a:t>
            </a:r>
            <a:r>
              <a:rPr lang="sr-Cyrl-CS" sz="3000" dirty="0" smtClean="0">
                <a:latin typeface="Arial" charset="0"/>
              </a:rPr>
              <a:t>;</a:t>
            </a:r>
            <a:r>
              <a:rPr lang="en-US" sz="3000" dirty="0" smtClean="0">
                <a:latin typeface="Arial" charset="0"/>
              </a:rPr>
              <a:t> </a:t>
            </a:r>
            <a:r>
              <a:rPr lang="sr-Latn-CS" sz="3000" dirty="0" smtClean="0">
                <a:latin typeface="Arial" charset="0"/>
              </a:rPr>
              <a:t>неспарени електрон у слободним радикалима обележава се тачком на средини иза ознаке радикала: OH</a:t>
            </a:r>
            <a:r>
              <a:rPr lang="en-US" sz="3000" dirty="0" smtClean="0">
                <a:latin typeface="Arial" charset="0"/>
              </a:rPr>
              <a:t>·</a:t>
            </a:r>
          </a:p>
          <a:p>
            <a:pPr eaLnBrk="1" hangingPunct="1">
              <a:lnSpc>
                <a:spcPct val="80000"/>
              </a:lnSpc>
              <a:buFont typeface="Wingdings" panose="05000000000000000000" pitchFamily="2" charset="2"/>
              <a:buNone/>
              <a:defRPr/>
            </a:pPr>
            <a:r>
              <a:rPr lang="sr-Latn-CS" dirty="0" smtClean="0">
                <a:latin typeface="Arial" charset="0"/>
              </a:rPr>
              <a:t>						</a:t>
            </a:r>
          </a:p>
        </p:txBody>
      </p:sp>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886200"/>
            <a:ext cx="40386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1300" y="3897313"/>
            <a:ext cx="2362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99992"/>
    </mc:Choice>
    <mc:Fallback xmlns="">
      <p:transition spd="slow" advTm="99992"/>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0" y="1484313"/>
            <a:ext cx="9144000" cy="5043487"/>
          </a:xfrm>
        </p:spPr>
        <p:txBody>
          <a:bodyPr/>
          <a:lstStyle/>
          <a:p>
            <a:pPr eaLnBrk="1" hangingPunct="1">
              <a:lnSpc>
                <a:spcPct val="80000"/>
              </a:lnSpc>
              <a:buFont typeface="Wingdings" panose="05000000000000000000" pitchFamily="2" charset="2"/>
              <a:buNone/>
              <a:defRPr/>
            </a:pPr>
            <a:endParaRPr lang="sr-Cyrl-CS" sz="3300" u="sng" dirty="0" smtClean="0">
              <a:solidFill>
                <a:srgbClr val="FFFF00"/>
              </a:solidFill>
              <a:latin typeface="Arial" pitchFamily="34" charset="0"/>
              <a:cs typeface="Arial" pitchFamily="34" charset="0"/>
            </a:endParaRPr>
          </a:p>
          <a:p>
            <a:pPr eaLnBrk="1" hangingPunct="1">
              <a:lnSpc>
                <a:spcPct val="80000"/>
              </a:lnSpc>
              <a:buFont typeface="Wingdings" panose="05000000000000000000" pitchFamily="2" charset="2"/>
              <a:buNone/>
              <a:defRPr/>
            </a:pPr>
            <a:r>
              <a:rPr lang="sr-Latn-CS" sz="3300" b="1" u="sng" dirty="0" smtClean="0">
                <a:solidFill>
                  <a:srgbClr val="FFFF00"/>
                </a:solidFill>
                <a:latin typeface="Arial" pitchFamily="34" charset="0"/>
                <a:cs typeface="Arial" pitchFamily="34" charset="0"/>
              </a:rPr>
              <a:t>СУПЕРОКСИД ДИЗМУТАЗА</a:t>
            </a:r>
            <a:r>
              <a:rPr lang="sr-Cyrl-CS" sz="3300" u="sng" dirty="0" smtClean="0">
                <a:solidFill>
                  <a:srgbClr val="FFFF00"/>
                </a:solidFill>
                <a:latin typeface="Arial" pitchFamily="34" charset="0"/>
                <a:cs typeface="Arial" pitchFamily="34" charset="0"/>
              </a:rPr>
              <a:t> </a:t>
            </a:r>
            <a:r>
              <a:rPr lang="sr-Latn-CS" sz="3300" u="sng" dirty="0" smtClean="0">
                <a:solidFill>
                  <a:srgbClr val="FFFF00"/>
                </a:solidFill>
                <a:latin typeface="Arial" pitchFamily="34" charset="0"/>
                <a:cs typeface="Arial" pitchFamily="34" charset="0"/>
              </a:rPr>
              <a:t> Е</a:t>
            </a:r>
            <a:r>
              <a:rPr lang="x-none" sz="3300" u="sng" dirty="0" smtClean="0">
                <a:solidFill>
                  <a:srgbClr val="FFFF00"/>
                </a:solidFill>
                <a:latin typeface="Arial" pitchFamily="34" charset="0"/>
                <a:cs typeface="Arial" pitchFamily="34" charset="0"/>
              </a:rPr>
              <a:t>С</a:t>
            </a:r>
            <a:r>
              <a:rPr lang="sr-Latn-CS" sz="3300" u="sng" dirty="0" smtClean="0">
                <a:solidFill>
                  <a:srgbClr val="FFFF00"/>
                </a:solidFill>
                <a:latin typeface="Arial" pitchFamily="34" charset="0"/>
                <a:cs typeface="Arial" pitchFamily="34" charset="0"/>
              </a:rPr>
              <a:t> 1.15.1.1.</a:t>
            </a:r>
          </a:p>
          <a:p>
            <a:pPr eaLnBrk="1" hangingPunct="1">
              <a:lnSpc>
                <a:spcPct val="80000"/>
              </a:lnSpc>
              <a:defRPr/>
            </a:pPr>
            <a:r>
              <a:rPr lang="sr-Latn-CS" dirty="0" smtClean="0">
                <a:latin typeface="Arial" pitchFamily="34" charset="0"/>
                <a:cs typeface="Arial" pitchFamily="34" charset="0"/>
              </a:rPr>
              <a:t>реакција дизмутације супероксида: </a:t>
            </a:r>
          </a:p>
          <a:p>
            <a:pPr eaLnBrk="1" hangingPunct="1">
              <a:lnSpc>
                <a:spcPct val="80000"/>
              </a:lnSpc>
              <a:buFont typeface="Wingdings" panose="05000000000000000000" pitchFamily="2" charset="2"/>
              <a:buNone/>
              <a:defRPr/>
            </a:pPr>
            <a:r>
              <a:rPr lang="sr-Latn-CS" dirty="0" smtClean="0">
                <a:latin typeface="Arial" pitchFamily="34" charset="0"/>
                <a:cs typeface="Arial" pitchFamily="34" charset="0"/>
              </a:rPr>
              <a:t>	2H</a:t>
            </a:r>
            <a:r>
              <a:rPr lang="sr-Latn-CS" baseline="30000" dirty="0" smtClean="0">
                <a:latin typeface="Arial" pitchFamily="34" charset="0"/>
                <a:cs typeface="Arial" pitchFamily="34" charset="0"/>
              </a:rPr>
              <a:t>+</a:t>
            </a:r>
            <a:r>
              <a:rPr lang="sr-Latn-CS" dirty="0" smtClean="0">
                <a:latin typeface="Arial" pitchFamily="34" charset="0"/>
                <a:cs typeface="Arial" pitchFamily="34" charset="0"/>
              </a:rPr>
              <a:t> + O</a:t>
            </a:r>
            <a:r>
              <a:rPr lang="sr-Latn-CS" baseline="-25000" dirty="0" smtClean="0">
                <a:latin typeface="Arial" pitchFamily="34" charset="0"/>
                <a:cs typeface="Arial" pitchFamily="34" charset="0"/>
              </a:rPr>
              <a:t>2</a:t>
            </a:r>
            <a:r>
              <a:rPr lang="sr-Latn-CS" dirty="0" smtClean="0">
                <a:latin typeface="Arial" pitchFamily="34" charset="0"/>
                <a:cs typeface="Arial" pitchFamily="34" charset="0"/>
              </a:rPr>
              <a:t>· + O</a:t>
            </a:r>
            <a:r>
              <a:rPr lang="sr-Latn-CS" baseline="-25000" dirty="0" smtClean="0">
                <a:latin typeface="Arial" pitchFamily="34" charset="0"/>
                <a:cs typeface="Arial" pitchFamily="34" charset="0"/>
              </a:rPr>
              <a:t>2</a:t>
            </a:r>
            <a:r>
              <a:rPr lang="en-US" dirty="0" smtClean="0">
                <a:latin typeface="Arial" pitchFamily="34" charset="0"/>
                <a:cs typeface="Arial" pitchFamily="34" charset="0"/>
              </a:rPr>
              <a:t>·</a:t>
            </a:r>
            <a:r>
              <a:rPr lang="sr-Latn-CS" dirty="0" smtClean="0">
                <a:latin typeface="Arial" pitchFamily="34" charset="0"/>
                <a:cs typeface="Arial" pitchFamily="34" charset="0"/>
              </a:rPr>
              <a:t> → H</a:t>
            </a:r>
            <a:r>
              <a:rPr lang="sr-Latn-CS" baseline="-25000" dirty="0" smtClean="0">
                <a:latin typeface="Arial" pitchFamily="34" charset="0"/>
                <a:cs typeface="Arial" pitchFamily="34" charset="0"/>
              </a:rPr>
              <a:t>2</a:t>
            </a:r>
            <a:r>
              <a:rPr lang="sr-Latn-CS" dirty="0" smtClean="0">
                <a:latin typeface="Arial" pitchFamily="34" charset="0"/>
                <a:cs typeface="Arial" pitchFamily="34" charset="0"/>
              </a:rPr>
              <a:t>О</a:t>
            </a:r>
            <a:r>
              <a:rPr lang="sr-Latn-CS" baseline="-25000" dirty="0" smtClean="0">
                <a:latin typeface="Arial" pitchFamily="34" charset="0"/>
                <a:cs typeface="Arial" pitchFamily="34" charset="0"/>
              </a:rPr>
              <a:t>2</a:t>
            </a:r>
            <a:r>
              <a:rPr lang="sr-Latn-CS" dirty="0" smtClean="0">
                <a:latin typeface="Arial" pitchFamily="34" charset="0"/>
                <a:cs typeface="Arial" pitchFamily="34" charset="0"/>
              </a:rPr>
              <a:t> + О</a:t>
            </a:r>
            <a:r>
              <a:rPr lang="sr-Latn-CS" baseline="-25000" dirty="0" smtClean="0">
                <a:latin typeface="Arial" pitchFamily="34" charset="0"/>
                <a:cs typeface="Arial" pitchFamily="34" charset="0"/>
              </a:rPr>
              <a:t>2</a:t>
            </a:r>
            <a:r>
              <a:rPr lang="sr-Latn-CS" dirty="0" smtClean="0">
                <a:latin typeface="Arial" pitchFamily="34" charset="0"/>
                <a:cs typeface="Arial" pitchFamily="34" charset="0"/>
              </a:rPr>
              <a:t> </a:t>
            </a:r>
            <a:endParaRPr lang="sr-Cyrl-CS" dirty="0" smtClean="0">
              <a:latin typeface="Arial" pitchFamily="34" charset="0"/>
              <a:cs typeface="Arial" pitchFamily="34" charset="0"/>
            </a:endParaRPr>
          </a:p>
          <a:p>
            <a:pPr eaLnBrk="1" hangingPunct="1">
              <a:lnSpc>
                <a:spcPct val="80000"/>
              </a:lnSpc>
              <a:buFont typeface="Wingdings" panose="05000000000000000000" pitchFamily="2" charset="2"/>
              <a:buNone/>
              <a:defRPr/>
            </a:pPr>
            <a:endParaRPr lang="sr-Latn-CS" dirty="0" smtClean="0">
              <a:latin typeface="Arial" pitchFamily="34" charset="0"/>
              <a:cs typeface="Arial" pitchFamily="34" charset="0"/>
            </a:endParaRPr>
          </a:p>
          <a:p>
            <a:pPr eaLnBrk="1" hangingPunct="1">
              <a:lnSpc>
                <a:spcPct val="80000"/>
              </a:lnSpc>
              <a:defRPr/>
            </a:pPr>
            <a:r>
              <a:rPr lang="sr-Latn-CS" dirty="0" smtClean="0">
                <a:latin typeface="Arial" pitchFamily="34" charset="0"/>
                <a:cs typeface="Arial" pitchFamily="34" charset="0"/>
              </a:rPr>
              <a:t>идентификована су три изоензима SOD</a:t>
            </a:r>
            <a:r>
              <a:rPr lang="sr-Cyrl-CS" dirty="0" smtClean="0">
                <a:latin typeface="Arial" pitchFamily="34" charset="0"/>
                <a:cs typeface="Arial" pitchFamily="34" charset="0"/>
              </a:rPr>
              <a:t>:</a:t>
            </a:r>
            <a:endParaRPr lang="sr-Latn-CS" dirty="0" smtClean="0">
              <a:latin typeface="Arial" pitchFamily="34" charset="0"/>
              <a:cs typeface="Arial" pitchFamily="34" charset="0"/>
            </a:endParaRPr>
          </a:p>
          <a:p>
            <a:pPr eaLnBrk="1" hangingPunct="1">
              <a:lnSpc>
                <a:spcPct val="80000"/>
              </a:lnSpc>
              <a:buFont typeface="Wingdings" panose="05000000000000000000" pitchFamily="2" charset="2"/>
              <a:buNone/>
              <a:defRPr/>
            </a:pPr>
            <a:r>
              <a:rPr lang="sr-Latn-CS" dirty="0" smtClean="0">
                <a:latin typeface="Arial" pitchFamily="34" charset="0"/>
                <a:cs typeface="Arial" pitchFamily="34" charset="0"/>
              </a:rPr>
              <a:t>		♦ </a:t>
            </a:r>
            <a:r>
              <a:rPr lang="sr-Latn-CS" sz="2400" dirty="0" smtClean="0">
                <a:solidFill>
                  <a:srgbClr val="FFFF00"/>
                </a:solidFill>
                <a:latin typeface="Arial" pitchFamily="34" charset="0"/>
                <a:cs typeface="Arial" pitchFamily="34" charset="0"/>
              </a:rPr>
              <a:t>цитосолна </a:t>
            </a:r>
            <a:r>
              <a:rPr lang="sr-Latn-CS" sz="2400" dirty="0" smtClean="0">
                <a:latin typeface="Arial" pitchFamily="34" charset="0"/>
                <a:cs typeface="Arial" pitchFamily="34" charset="0"/>
              </a:rPr>
              <a:t>Cu- Zn-SOD – димер</a:t>
            </a:r>
          </a:p>
          <a:p>
            <a:pPr eaLnBrk="1" hangingPunct="1">
              <a:lnSpc>
                <a:spcPct val="80000"/>
              </a:lnSpc>
              <a:buFont typeface="Wingdings" panose="05000000000000000000" pitchFamily="2" charset="2"/>
              <a:buNone/>
              <a:defRPr/>
            </a:pPr>
            <a:r>
              <a:rPr lang="sr-Latn-CS" sz="2400" dirty="0" smtClean="0">
                <a:latin typeface="Arial" pitchFamily="34" charset="0"/>
                <a:cs typeface="Arial" pitchFamily="34" charset="0"/>
              </a:rPr>
              <a:t>		♦ </a:t>
            </a:r>
            <a:r>
              <a:rPr lang="sr-Latn-CS" sz="2400" dirty="0" smtClean="0">
                <a:solidFill>
                  <a:srgbClr val="FFFF00"/>
                </a:solidFill>
                <a:latin typeface="Arial" pitchFamily="34" charset="0"/>
                <a:cs typeface="Arial" pitchFamily="34" charset="0"/>
              </a:rPr>
              <a:t>митохондријална </a:t>
            </a:r>
            <a:r>
              <a:rPr lang="sr-Latn-CS" sz="2400" dirty="0" smtClean="0">
                <a:latin typeface="Arial" pitchFamily="34" charset="0"/>
                <a:cs typeface="Arial" pitchFamily="34" charset="0"/>
              </a:rPr>
              <a:t>Mn-SOD – тетрамер</a:t>
            </a:r>
          </a:p>
          <a:p>
            <a:pPr eaLnBrk="1" hangingPunct="1">
              <a:lnSpc>
                <a:spcPct val="80000"/>
              </a:lnSpc>
              <a:buFont typeface="Wingdings" panose="05000000000000000000" pitchFamily="2" charset="2"/>
              <a:buNone/>
              <a:defRPr/>
            </a:pPr>
            <a:r>
              <a:rPr lang="sr-Latn-CS" sz="2400" dirty="0" smtClean="0">
                <a:latin typeface="Arial" pitchFamily="34" charset="0"/>
                <a:cs typeface="Arial" pitchFamily="34" charset="0"/>
              </a:rPr>
              <a:t>		♦</a:t>
            </a:r>
            <a:r>
              <a:rPr lang="sr-Latn-CS" sz="2400" dirty="0" smtClean="0">
                <a:solidFill>
                  <a:srgbClr val="FFFF00"/>
                </a:solidFill>
                <a:latin typeface="Arial" pitchFamily="34" charset="0"/>
                <a:cs typeface="Arial" pitchFamily="34" charset="0"/>
              </a:rPr>
              <a:t> екстрацелуларна </a:t>
            </a:r>
            <a:r>
              <a:rPr lang="sr-Latn-CS" sz="2400" dirty="0" smtClean="0">
                <a:latin typeface="Arial" pitchFamily="34" charset="0"/>
                <a:cs typeface="Arial" pitchFamily="34" charset="0"/>
              </a:rPr>
              <a:t>EC SOD – тетрамерни гликопротеин	</a:t>
            </a:r>
          </a:p>
          <a:p>
            <a:pPr eaLnBrk="1" hangingPunct="1">
              <a:lnSpc>
                <a:spcPct val="80000"/>
              </a:lnSpc>
              <a:buFont typeface="Wingdings" panose="05000000000000000000" pitchFamily="2" charset="2"/>
              <a:buNone/>
              <a:defRPr/>
            </a:pPr>
            <a:endParaRPr lang="sr-Latn-CS" dirty="0" smtClean="0">
              <a:latin typeface="Arial" pitchFamily="34" charset="0"/>
              <a:cs typeface="Arial" pitchFamily="34" charset="0"/>
            </a:endParaRPr>
          </a:p>
        </p:txBody>
      </p:sp>
      <p:sp>
        <p:nvSpPr>
          <p:cNvPr id="14340" name="Rectangle 4"/>
          <p:cNvSpPr>
            <a:spLocks noRot="1" noChangeArrowheads="1"/>
          </p:cNvSpPr>
          <p:nvPr/>
        </p:nvSpPr>
        <p:spPr bwMode="auto">
          <a:xfrm>
            <a:off x="228600" y="76200"/>
            <a:ext cx="8991600" cy="1143000"/>
          </a:xfrm>
          <a:prstGeom prst="rect">
            <a:avLst/>
          </a:prstGeom>
          <a:noFill/>
          <a:ln w="9525">
            <a:noFill/>
            <a:miter lim="800000"/>
            <a:headEnd/>
            <a:tailEnd/>
          </a:ln>
          <a:effectLst/>
        </p:spPr>
        <p:txBody>
          <a:bodyPr anchor="ctr"/>
          <a:lstStyle/>
          <a:p>
            <a:pPr algn="ctr" eaLnBrk="0" hangingPunct="0">
              <a:defRPr/>
            </a:pPr>
            <a:r>
              <a:rPr lang="en-US" sz="4400" b="1" dirty="0">
                <a:solidFill>
                  <a:srgbClr val="FFFF00"/>
                </a:solidFill>
                <a:effectLst>
                  <a:outerShdw blurRad="38100" dist="38100" dir="2700000" algn="tl">
                    <a:srgbClr val="000000"/>
                  </a:outerShdw>
                </a:effectLst>
                <a:latin typeface="Arial" pitchFamily="34" charset="0"/>
              </a:rPr>
              <a:t>ЕН</a:t>
            </a:r>
            <a:r>
              <a:rPr lang="sr-Latn-CS" sz="4400" b="1" dirty="0">
                <a:solidFill>
                  <a:srgbClr val="FFFF00"/>
                </a:solidFill>
                <a:effectLst>
                  <a:outerShdw blurRad="38100" dist="38100" dir="2700000" algn="tl">
                    <a:srgbClr val="000000"/>
                  </a:outerShdw>
                </a:effectLst>
                <a:latin typeface="Arial" pitchFamily="34" charset="0"/>
              </a:rPr>
              <a:t>З</a:t>
            </a:r>
            <a:r>
              <a:rPr lang="en-US" sz="4400" b="1" dirty="0">
                <a:solidFill>
                  <a:srgbClr val="FFFF00"/>
                </a:solidFill>
                <a:effectLst>
                  <a:outerShdw blurRad="38100" dist="38100" dir="2700000" algn="tl">
                    <a:srgbClr val="000000"/>
                  </a:outerShdw>
                </a:effectLst>
                <a:latin typeface="Arial" pitchFamily="34" charset="0"/>
              </a:rPr>
              <a:t>ИМСКИ </a:t>
            </a:r>
            <a:r>
              <a:rPr lang="sr-Latn-CS" sz="4400" b="1" dirty="0">
                <a:solidFill>
                  <a:srgbClr val="FFFF00"/>
                </a:solidFill>
                <a:effectLst>
                  <a:outerShdw blurRad="38100" dist="38100" dir="2700000" algn="tl">
                    <a:srgbClr val="000000"/>
                  </a:outerShdw>
                </a:effectLst>
                <a:latin typeface="Arial" pitchFamily="34" charset="0"/>
              </a:rPr>
              <a:t>АНТИОКСИДАНСИ</a:t>
            </a:r>
          </a:p>
        </p:txBody>
      </p:sp>
    </p:spTree>
  </p:cSld>
  <p:clrMapOvr>
    <a:masterClrMapping/>
  </p:clrMapOvr>
  <mc:AlternateContent xmlns:mc="http://schemas.openxmlformats.org/markup-compatibility/2006" xmlns:p14="http://schemas.microsoft.com/office/powerpoint/2010/main">
    <mc:Choice Requires="p14">
      <p:transition spd="slow" p14:dur="2000" advTm="133938"/>
    </mc:Choice>
    <mc:Fallback xmlns="">
      <p:transition spd="slow" advTm="133938"/>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504825" y="522288"/>
            <a:ext cx="8229600" cy="1143000"/>
          </a:xfrm>
        </p:spPr>
        <p:txBody>
          <a:bodyPr/>
          <a:lstStyle/>
          <a:p>
            <a:pPr eaLnBrk="1" hangingPunct="1">
              <a:defRPr/>
            </a:pPr>
            <a:r>
              <a:rPr lang="sr-Latn-CS" sz="4100" dirty="0" smtClean="0">
                <a:solidFill>
                  <a:srgbClr val="FFFF00"/>
                </a:solidFill>
                <a:latin typeface="Arial" pitchFamily="34" charset="0"/>
                <a:cs typeface="Arial" pitchFamily="34" charset="0"/>
              </a:rPr>
              <a:t>СУПЕРОКСИД ДИЗМУТАЗА </a:t>
            </a:r>
            <a:br>
              <a:rPr lang="sr-Latn-CS" sz="4100" dirty="0" smtClean="0">
                <a:solidFill>
                  <a:srgbClr val="FFFF00"/>
                </a:solidFill>
                <a:latin typeface="Arial" pitchFamily="34" charset="0"/>
                <a:cs typeface="Arial" pitchFamily="34" charset="0"/>
              </a:rPr>
            </a:br>
            <a:r>
              <a:rPr lang="sr-Latn-CS" sz="4100" dirty="0" smtClean="0">
                <a:solidFill>
                  <a:srgbClr val="FFFF00"/>
                </a:solidFill>
                <a:latin typeface="Arial" pitchFamily="34" charset="0"/>
                <a:cs typeface="Arial" pitchFamily="34" charset="0"/>
              </a:rPr>
              <a:t> Е</a:t>
            </a:r>
            <a:r>
              <a:rPr lang="x-none" sz="4100" dirty="0" smtClean="0">
                <a:solidFill>
                  <a:srgbClr val="FFFF00"/>
                </a:solidFill>
                <a:latin typeface="Arial" pitchFamily="34" charset="0"/>
                <a:cs typeface="Arial" pitchFamily="34" charset="0"/>
              </a:rPr>
              <a:t>С</a:t>
            </a:r>
            <a:r>
              <a:rPr lang="sr-Latn-CS" sz="4100" dirty="0" smtClean="0">
                <a:solidFill>
                  <a:srgbClr val="FFFF00"/>
                </a:solidFill>
                <a:latin typeface="Arial" pitchFamily="34" charset="0"/>
                <a:cs typeface="Arial" pitchFamily="34" charset="0"/>
              </a:rPr>
              <a:t> </a:t>
            </a:r>
            <a:r>
              <a:rPr lang="en-US" sz="4100" dirty="0" smtClean="0">
                <a:solidFill>
                  <a:srgbClr val="FFFF00"/>
                </a:solidFill>
                <a:latin typeface="Arial" pitchFamily="34" charset="0"/>
                <a:cs typeface="Arial" pitchFamily="34" charset="0"/>
              </a:rPr>
              <a:t> </a:t>
            </a:r>
            <a:r>
              <a:rPr lang="sr-Latn-CS" sz="4100" dirty="0" smtClean="0">
                <a:solidFill>
                  <a:srgbClr val="FFFF00"/>
                </a:solidFill>
                <a:latin typeface="Arial" pitchFamily="34" charset="0"/>
                <a:cs typeface="Arial" pitchFamily="34" charset="0"/>
              </a:rPr>
              <a:t>1.</a:t>
            </a:r>
            <a:r>
              <a:rPr lang="en-US" sz="4100" dirty="0" smtClean="0">
                <a:solidFill>
                  <a:srgbClr val="FFFF00"/>
                </a:solidFill>
                <a:latin typeface="Arial" pitchFamily="34" charset="0"/>
                <a:cs typeface="Arial" pitchFamily="34" charset="0"/>
              </a:rPr>
              <a:t> </a:t>
            </a:r>
            <a:r>
              <a:rPr lang="sr-Latn-CS" sz="4100" dirty="0" smtClean="0">
                <a:solidFill>
                  <a:srgbClr val="FFFF00"/>
                </a:solidFill>
                <a:latin typeface="Arial" pitchFamily="34" charset="0"/>
                <a:cs typeface="Arial" pitchFamily="34" charset="0"/>
              </a:rPr>
              <a:t>15.</a:t>
            </a:r>
            <a:r>
              <a:rPr lang="en-US" sz="4100" dirty="0" smtClean="0">
                <a:solidFill>
                  <a:srgbClr val="FFFF00"/>
                </a:solidFill>
                <a:latin typeface="Arial" pitchFamily="34" charset="0"/>
                <a:cs typeface="Arial" pitchFamily="34" charset="0"/>
              </a:rPr>
              <a:t> </a:t>
            </a:r>
            <a:r>
              <a:rPr lang="sr-Latn-CS" sz="4100" dirty="0" smtClean="0">
                <a:solidFill>
                  <a:srgbClr val="FFFF00"/>
                </a:solidFill>
                <a:latin typeface="Arial" pitchFamily="34" charset="0"/>
                <a:cs typeface="Arial" pitchFamily="34" charset="0"/>
              </a:rPr>
              <a:t>1.</a:t>
            </a:r>
            <a:r>
              <a:rPr lang="en-US" sz="4100" dirty="0" smtClean="0">
                <a:solidFill>
                  <a:srgbClr val="FFFF00"/>
                </a:solidFill>
                <a:latin typeface="Arial" pitchFamily="34" charset="0"/>
                <a:cs typeface="Arial" pitchFamily="34" charset="0"/>
              </a:rPr>
              <a:t> </a:t>
            </a:r>
            <a:r>
              <a:rPr lang="sr-Latn-CS" sz="4100" dirty="0" smtClean="0">
                <a:solidFill>
                  <a:srgbClr val="FFFF00"/>
                </a:solidFill>
                <a:latin typeface="Arial" pitchFamily="34" charset="0"/>
                <a:cs typeface="Arial" pitchFamily="34" charset="0"/>
              </a:rPr>
              <a:t>1.</a:t>
            </a:r>
            <a:br>
              <a:rPr lang="sr-Latn-CS" sz="4100" dirty="0" smtClean="0">
                <a:solidFill>
                  <a:srgbClr val="FFFF00"/>
                </a:solidFill>
                <a:latin typeface="Arial" pitchFamily="34" charset="0"/>
                <a:cs typeface="Arial" pitchFamily="34" charset="0"/>
              </a:rPr>
            </a:br>
            <a:endParaRPr lang="en-US" sz="4000" dirty="0" smtClean="0">
              <a:solidFill>
                <a:srgbClr val="FFFF00"/>
              </a:solidFill>
              <a:latin typeface="Arial" pitchFamily="34" charset="0"/>
              <a:cs typeface="Arial" pitchFamily="34" charset="0"/>
            </a:endParaRPr>
          </a:p>
        </p:txBody>
      </p:sp>
      <p:pic>
        <p:nvPicPr>
          <p:cNvPr id="55299" name="Picture 3" descr="SOD 1isa"/>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431800" y="1665288"/>
            <a:ext cx="4068763" cy="4068762"/>
          </a:xfrm>
        </p:spPr>
      </p:pic>
      <p:pic>
        <p:nvPicPr>
          <p:cNvPr id="55300" name="Picture 4" descr="SOD 2AWP_400x4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9938" y="1665288"/>
            <a:ext cx="4132262" cy="406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58149"/>
    </mc:Choice>
    <mc:Fallback xmlns="">
      <p:transition spd="slow" advTm="158149"/>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179388" y="1554163"/>
            <a:ext cx="8964612" cy="5075237"/>
          </a:xfrm>
        </p:spPr>
        <p:txBody>
          <a:bodyPr/>
          <a:lstStyle/>
          <a:p>
            <a:pPr eaLnBrk="1" hangingPunct="1">
              <a:buFont typeface="Wingdings" panose="05000000000000000000" pitchFamily="2" charset="2"/>
              <a:buNone/>
              <a:defRPr/>
            </a:pPr>
            <a:r>
              <a:rPr lang="sr-Cyrl-CS" sz="3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36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КАТАЛАЗА</a:t>
            </a:r>
            <a:r>
              <a:rPr lang="sr-Latn-C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en-U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Е</a:t>
            </a:r>
            <a:r>
              <a:rPr lang="x-none"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a:t>
            </a:r>
            <a:r>
              <a:rPr lang="sr-Latn-C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1.</a:t>
            </a:r>
            <a:r>
              <a:rPr lang="en-U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11.</a:t>
            </a:r>
            <a:r>
              <a:rPr lang="en-U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1.</a:t>
            </a:r>
            <a:r>
              <a:rPr lang="en-U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36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6</a:t>
            </a:r>
            <a:r>
              <a:rPr lang="sr-Latn-CS" sz="3600" dirty="0" smtClean="0">
                <a:effectLst>
                  <a:outerShdw blurRad="38100" dist="38100" dir="2700000" algn="tl">
                    <a:srgbClr val="000000">
                      <a:alpha val="43137"/>
                    </a:srgbClr>
                  </a:outerShdw>
                </a:effectLst>
                <a:latin typeface="Arial" pitchFamily="34" charset="0"/>
                <a:cs typeface="Arial" pitchFamily="34" charset="0"/>
              </a:rPr>
              <a:t>.</a:t>
            </a:r>
          </a:p>
          <a:p>
            <a:pPr eaLnBrk="1" hangingPunct="1">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убрзава разлагање водоник пероксида каталишући две врсте реакција: </a:t>
            </a:r>
            <a:r>
              <a:rPr lang="sr-Latn-CS" sz="28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каталазну и пероксидазну</a:t>
            </a: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CAT + H</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O</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 → CAT-H</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O</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 (комплекс I)</a:t>
            </a:r>
          </a:p>
          <a:p>
            <a:pPr eaLnBrk="1" hangingPunct="1">
              <a:buFont typeface="Wingdings" panose="05000000000000000000" pitchFamily="2" charset="2"/>
              <a:buNone/>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		CAT-H</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O</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 + H</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O</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 → CAT + 2H</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800" dirty="0" smtClean="0">
                <a:effectLst>
                  <a:outerShdw blurRad="38100" dist="38100" dir="2700000" algn="tl">
                    <a:srgbClr val="000000">
                      <a:alpha val="43137"/>
                    </a:srgbClr>
                  </a:outerShdw>
                </a:effectLst>
                <a:latin typeface="Arial" pitchFamily="34" charset="0"/>
                <a:cs typeface="Arial" pitchFamily="34" charset="0"/>
              </a:rPr>
              <a:t>O + О</a:t>
            </a:r>
            <a:r>
              <a:rPr lang="sr-Latn-CS" sz="2800" baseline="-25000" dirty="0" smtClean="0">
                <a:effectLst>
                  <a:outerShdw blurRad="38100" dist="38100" dir="2700000" algn="tl">
                    <a:srgbClr val="000000">
                      <a:alpha val="43137"/>
                    </a:srgbClr>
                  </a:outerShdw>
                </a:effectLst>
                <a:latin typeface="Arial" pitchFamily="34" charset="0"/>
                <a:cs typeface="Arial" pitchFamily="34" charset="0"/>
              </a:rPr>
              <a:t>2</a:t>
            </a:r>
            <a:endParaRPr lang="en-US" sz="2800" baseline="-25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endParaRPr lang="sr-Latn-CS" sz="2800" baseline="-25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defRPr/>
            </a:pPr>
            <a:r>
              <a:rPr lang="sr-Latn-CS" sz="2800" dirty="0" smtClean="0">
                <a:effectLst>
                  <a:outerShdw blurRad="38100" dist="38100" dir="2700000" algn="tl">
                    <a:srgbClr val="000000">
                      <a:alpha val="43137"/>
                    </a:srgbClr>
                  </a:outerShdw>
                </a:effectLst>
                <a:latin typeface="Arial" pitchFamily="34" charset="0"/>
                <a:cs typeface="Arial" pitchFamily="34" charset="0"/>
              </a:rPr>
              <a:t>тетрамер, свака субјединица садржи </a:t>
            </a:r>
            <a:r>
              <a:rPr lang="sr-Latn-CS" sz="28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хем-групу </a:t>
            </a:r>
            <a:r>
              <a:rPr lang="sr-Latn-CS" sz="2800" dirty="0" smtClean="0">
                <a:effectLst>
                  <a:outerShdw blurRad="38100" dist="38100" dir="2700000" algn="tl">
                    <a:srgbClr val="000000">
                      <a:alpha val="43137"/>
                    </a:srgbClr>
                  </a:outerShdw>
                </a:effectLst>
                <a:latin typeface="Arial" pitchFamily="34" charset="0"/>
                <a:cs typeface="Arial" pitchFamily="34" charset="0"/>
              </a:rPr>
              <a:t>која улази у активни центар ензима, активно место сваке субјединице стабилизовано са </a:t>
            </a:r>
            <a:r>
              <a:rPr lang="sr-Cyrl-CS" sz="2800" dirty="0" smtClean="0">
                <a:effectLst>
                  <a:outerShdw blurRad="38100" dist="38100" dir="2700000" algn="tl">
                    <a:srgbClr val="000000">
                      <a:alpha val="43137"/>
                    </a:srgbClr>
                  </a:outerShdw>
                </a:effectLst>
                <a:latin typeface="Arial" pitchFamily="34" charset="0"/>
                <a:cs typeface="Arial" pitchFamily="34" charset="0"/>
              </a:rPr>
              <a:t>косупстратом</a:t>
            </a:r>
            <a:r>
              <a:rPr lang="sr-Latn-CS" sz="2800" dirty="0" smtClean="0">
                <a:effectLst>
                  <a:outerShdw blurRad="38100" dist="38100" dir="2700000" algn="tl">
                    <a:srgbClr val="000000">
                      <a:alpha val="43137"/>
                    </a:srgbClr>
                  </a:outerShdw>
                </a:effectLst>
                <a:latin typeface="Arial" pitchFamily="34" charset="0"/>
                <a:cs typeface="Arial" pitchFamily="34" charset="0"/>
              </a:rPr>
              <a:t> </a:t>
            </a:r>
            <a:r>
              <a:rPr lang="sr-Latn-CS" sz="28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NADPH</a:t>
            </a:r>
            <a:r>
              <a:rPr lang="en-US" sz="28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 H</a:t>
            </a:r>
            <a:r>
              <a:rPr lang="en-US" sz="2800" baseline="30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t>
            </a:r>
            <a:r>
              <a:rPr lang="sr-Cyrl-CS" sz="28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t>
            </a:r>
            <a:endParaRPr lang="sr-Latn-CS" sz="2800"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sp>
        <p:nvSpPr>
          <p:cNvPr id="18436" name="Rectangle 4"/>
          <p:cNvSpPr>
            <a:spLocks noRot="1" noChangeArrowheads="1"/>
          </p:cNvSpPr>
          <p:nvPr/>
        </p:nvSpPr>
        <p:spPr bwMode="auto">
          <a:xfrm>
            <a:off x="533400" y="76200"/>
            <a:ext cx="8229600" cy="1143000"/>
          </a:xfrm>
          <a:prstGeom prst="rect">
            <a:avLst/>
          </a:prstGeom>
          <a:noFill/>
          <a:ln w="9525">
            <a:noFill/>
            <a:miter lim="800000"/>
            <a:headEnd/>
            <a:tailEnd/>
          </a:ln>
          <a:effectLst/>
        </p:spPr>
        <p:txBody>
          <a:bodyPr anchor="ctr"/>
          <a:lstStyle/>
          <a:p>
            <a:pPr algn="ctr" eaLnBrk="0" hangingPunct="0">
              <a:defRPr/>
            </a:pPr>
            <a:r>
              <a:rPr lang="sr-Cyrl-CS" sz="3200" b="1" dirty="0">
                <a:solidFill>
                  <a:srgbClr val="FFFF00"/>
                </a:solidFill>
                <a:effectLst>
                  <a:outerShdw blurRad="38100" dist="38100" dir="2700000" algn="tl">
                    <a:srgbClr val="000000"/>
                  </a:outerShdw>
                </a:effectLst>
                <a:latin typeface="Arial" pitchFamily="34" charset="0"/>
              </a:rPr>
              <a:t>АНТИОКСИДАТИВНА </a:t>
            </a:r>
            <a:r>
              <a:rPr lang="sr-Latn-CS" sz="3200" b="1" dirty="0">
                <a:solidFill>
                  <a:srgbClr val="FFFF00"/>
                </a:solidFill>
                <a:effectLst>
                  <a:outerShdw blurRad="38100" dist="38100" dir="2700000" algn="tl">
                    <a:srgbClr val="000000"/>
                  </a:outerShdw>
                </a:effectLst>
                <a:latin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77545"/>
    </mc:Choice>
    <mc:Fallback xmlns="">
      <p:transition spd="slow" advTm="77545"/>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287338" y="1628775"/>
            <a:ext cx="8856662" cy="4972050"/>
          </a:xfrm>
        </p:spPr>
        <p:txBody>
          <a:bodyPr/>
          <a:lstStyle/>
          <a:p>
            <a:pPr algn="ctr" eaLnBrk="1" hangingPunct="1">
              <a:buFont typeface="Wingdings" panose="05000000000000000000" pitchFamily="2" charset="2"/>
              <a:buNone/>
              <a:defRPr/>
            </a:pPr>
            <a:r>
              <a:rPr lang="sr-Latn-CS"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КАТАЛАЗА</a:t>
            </a:r>
            <a:r>
              <a:rPr lang="sr-Latn-C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en-U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Е</a:t>
            </a:r>
            <a:r>
              <a:rPr lang="x-none"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a:t>
            </a:r>
            <a:r>
              <a:rPr lang="sr-Latn-C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1.</a:t>
            </a:r>
            <a:r>
              <a:rPr lang="en-U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11.</a:t>
            </a:r>
            <a:r>
              <a:rPr lang="en-U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1.</a:t>
            </a:r>
            <a:r>
              <a:rPr lang="en-U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6.</a:t>
            </a:r>
          </a:p>
          <a:p>
            <a:pPr eaLnBrk="1" hangingPunct="1">
              <a:defRPr/>
            </a:pPr>
            <a:r>
              <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активна при повишеној концентрацији водоник пероксида</a:t>
            </a:r>
            <a:r>
              <a:rPr lang="sr-Latn-CS" sz="3000" dirty="0" smtClean="0">
                <a:effectLst>
                  <a:outerShdw blurRad="38100" dist="38100" dir="2700000" algn="tl">
                    <a:srgbClr val="000000">
                      <a:alpha val="43137"/>
                    </a:srgbClr>
                  </a:outerShdw>
                </a:effectLst>
                <a:latin typeface="Arial" pitchFamily="34" charset="0"/>
                <a:cs typeface="Arial" pitchFamily="34" charset="0"/>
              </a:rPr>
              <a:t> (има већи К</a:t>
            </a:r>
            <a:r>
              <a:rPr lang="en-US" sz="3000" dirty="0" smtClean="0">
                <a:effectLst>
                  <a:outerShdw blurRad="38100" dist="38100" dir="2700000" algn="tl">
                    <a:srgbClr val="000000">
                      <a:alpha val="43137"/>
                    </a:srgbClr>
                  </a:outerShdw>
                </a:effectLst>
                <a:latin typeface="Arial" pitchFamily="34" charset="0"/>
                <a:cs typeface="Arial" pitchFamily="34" charset="0"/>
              </a:rPr>
              <a:t>m</a:t>
            </a:r>
            <a:r>
              <a:rPr lang="sr-Latn-CS" sz="3000" dirty="0" smtClean="0">
                <a:effectLst>
                  <a:outerShdw blurRad="38100" dist="38100" dir="2700000" algn="tl">
                    <a:srgbClr val="000000">
                      <a:alpha val="43137"/>
                    </a:srgbClr>
                  </a:outerShdw>
                </a:effectLst>
                <a:latin typeface="Arial" pitchFamily="34" charset="0"/>
                <a:cs typeface="Arial" pitchFamily="34" charset="0"/>
              </a:rPr>
              <a:t> од пероксидазе)</a:t>
            </a:r>
            <a:r>
              <a:rPr lang="x-none"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defRPr/>
            </a:pPr>
            <a:r>
              <a:rPr lang="sr-Latn-CS" sz="3000" dirty="0" smtClean="0">
                <a:effectLst>
                  <a:outerShdw blurRad="38100" dist="38100" dir="2700000" algn="tl">
                    <a:srgbClr val="000000">
                      <a:alpha val="43137"/>
                    </a:srgbClr>
                  </a:outerShdw>
                </a:effectLst>
                <a:latin typeface="Arial" pitchFamily="34" charset="0"/>
                <a:cs typeface="Arial" pitchFamily="34" charset="0"/>
              </a:rPr>
              <a:t>бележи се изражена активност каталазе </a:t>
            </a:r>
            <a:r>
              <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у јетри, бубрезима и </a:t>
            </a:r>
            <a:r>
              <a:rPr lang="x-none" sz="3000" u="sng" smtClean="0">
                <a:solidFill>
                  <a:srgbClr val="FFFF00"/>
                </a:solidFill>
                <a:effectLst>
                  <a:outerShdw blurRad="38100" dist="38100" dir="2700000" algn="tl">
                    <a:srgbClr val="000000">
                      <a:alpha val="43137"/>
                    </a:srgbClr>
                  </a:outerShdw>
                </a:effectLst>
                <a:latin typeface="Arial" pitchFamily="34" charset="0"/>
                <a:cs typeface="Arial" pitchFamily="34" charset="0"/>
              </a:rPr>
              <a:t>е</a:t>
            </a:r>
            <a:r>
              <a:rPr lang="sr-Cyrl-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ритроцитима.</a:t>
            </a:r>
            <a:endPar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defRPr/>
            </a:pPr>
            <a:r>
              <a:rPr lang="sr-Latn-CS" sz="3000" dirty="0" smtClean="0">
                <a:effectLst>
                  <a:outerShdw blurRad="38100" dist="38100" dir="2700000" algn="tl">
                    <a:srgbClr val="000000">
                      <a:alpha val="43137"/>
                    </a:srgbClr>
                  </a:outerShdw>
                </a:effectLst>
                <a:latin typeface="Arial" pitchFamily="34" charset="0"/>
                <a:cs typeface="Arial" pitchFamily="34" charset="0"/>
              </a:rPr>
              <a:t>синтетише се у рибозомима, преноси до пероксизома, где постоји у два облика:</a:t>
            </a:r>
          </a:p>
          <a:p>
            <a:pPr eaLnBrk="1" hangingPunct="1">
              <a:buFont typeface="Wingdings" panose="05000000000000000000" pitchFamily="2" charset="2"/>
              <a:buNone/>
              <a:defRPr/>
            </a:pPr>
            <a:r>
              <a:rPr lang="sr-Latn-CS" sz="3000" dirty="0" smtClean="0">
                <a:effectLst>
                  <a:outerShdw blurRad="38100" dist="38100" dir="2700000" algn="tl">
                    <a:srgbClr val="000000">
                      <a:alpha val="43137"/>
                    </a:srgbClr>
                  </a:outerShdw>
                </a:effectLst>
                <a:latin typeface="Arial" pitchFamily="34" charset="0"/>
                <a:cs typeface="Arial" pitchFamily="34" charset="0"/>
              </a:rPr>
              <a:t>		- солубилна</a:t>
            </a:r>
            <a:r>
              <a:rPr lang="x-none"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buFont typeface="Wingdings" panose="05000000000000000000" pitchFamily="2" charset="2"/>
              <a:buNone/>
              <a:defRPr/>
            </a:pPr>
            <a:r>
              <a:rPr lang="sr-Latn-CS" sz="3000" dirty="0" smtClean="0">
                <a:effectLst>
                  <a:outerShdw blurRad="38100" dist="38100" dir="2700000" algn="tl">
                    <a:srgbClr val="000000">
                      <a:alpha val="43137"/>
                    </a:srgbClr>
                  </a:outerShdw>
                </a:effectLst>
                <a:latin typeface="Arial" pitchFamily="34" charset="0"/>
                <a:cs typeface="Arial" pitchFamily="34" charset="0"/>
              </a:rPr>
              <a:t>		- везана за мембране пероксизома</a:t>
            </a:r>
            <a:r>
              <a:rPr lang="x-none"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defRPr/>
            </a:pPr>
            <a:endParaRPr lang="sr-Latn-CS"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20485" name="Rectangle 5"/>
          <p:cNvSpPr>
            <a:spLocks noRot="1" noChangeArrowheads="1"/>
          </p:cNvSpPr>
          <p:nvPr/>
        </p:nvSpPr>
        <p:spPr bwMode="auto">
          <a:xfrm>
            <a:off x="457200" y="76200"/>
            <a:ext cx="8229600" cy="1143000"/>
          </a:xfrm>
          <a:prstGeom prst="rect">
            <a:avLst/>
          </a:prstGeom>
          <a:noFill/>
          <a:ln w="9525">
            <a:noFill/>
            <a:miter lim="800000"/>
            <a:headEnd/>
            <a:tailEnd/>
          </a:ln>
          <a:effectLst/>
        </p:spPr>
        <p:txBody>
          <a:bodyPr anchor="ctr"/>
          <a:lstStyle/>
          <a:p>
            <a:pPr algn="ctr" eaLnBrk="0" hangingPunct="0">
              <a:defRPr/>
            </a:pPr>
            <a:r>
              <a:rPr lang="sr-Cyrl-CS" sz="3200" b="1" dirty="0">
                <a:solidFill>
                  <a:srgbClr val="FFFF00"/>
                </a:solidFill>
                <a:effectLst>
                  <a:outerShdw blurRad="38100" dist="38100" dir="2700000" algn="tl">
                    <a:srgbClr val="000000"/>
                  </a:outerShdw>
                </a:effectLst>
                <a:latin typeface="Arial" pitchFamily="34" charset="0"/>
              </a:rPr>
              <a:t>АНТИОКСИДАТИВНА </a:t>
            </a:r>
            <a:r>
              <a:rPr lang="sr-Latn-CS" sz="3200" b="1" dirty="0">
                <a:solidFill>
                  <a:srgbClr val="FFFF00"/>
                </a:solidFill>
                <a:effectLst>
                  <a:outerShdw blurRad="38100" dist="38100" dir="2700000" algn="tl">
                    <a:srgbClr val="000000"/>
                  </a:outerShdw>
                </a:effectLst>
                <a:latin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78045"/>
    </mc:Choice>
    <mc:Fallback xmlns="">
      <p:transition spd="slow" advTm="78045"/>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pPr eaLnBrk="1" hangingPunct="1">
              <a:defRPr/>
            </a:pPr>
            <a:r>
              <a:rPr lang="sr-Latn-CS" dirty="0" smtClean="0">
                <a:solidFill>
                  <a:srgbClr val="FFFF00"/>
                </a:solidFill>
                <a:latin typeface="Arial" pitchFamily="34" charset="0"/>
                <a:cs typeface="Arial" pitchFamily="34" charset="0"/>
              </a:rPr>
              <a:t>КАТАЛАЗА </a:t>
            </a:r>
            <a:r>
              <a:rPr lang="en-US" dirty="0" smtClean="0">
                <a:solidFill>
                  <a:srgbClr val="FFFF00"/>
                </a:solidFill>
                <a:latin typeface="Arial" pitchFamily="34" charset="0"/>
                <a:cs typeface="Arial" pitchFamily="34" charset="0"/>
              </a:rPr>
              <a:t> </a:t>
            </a:r>
            <a:r>
              <a:rPr lang="sr-Latn-CS" dirty="0" smtClean="0">
                <a:solidFill>
                  <a:srgbClr val="FFFF00"/>
                </a:solidFill>
                <a:latin typeface="Arial" pitchFamily="34" charset="0"/>
                <a:cs typeface="Arial" pitchFamily="34" charset="0"/>
              </a:rPr>
              <a:t>Е</a:t>
            </a:r>
            <a:r>
              <a:rPr lang="x-none" dirty="0" smtClean="0">
                <a:solidFill>
                  <a:srgbClr val="FFFF00"/>
                </a:solidFill>
                <a:latin typeface="Arial" pitchFamily="34" charset="0"/>
                <a:cs typeface="Arial" pitchFamily="34" charset="0"/>
              </a:rPr>
              <a:t>С</a:t>
            </a:r>
            <a:r>
              <a:rPr lang="sr-Latn-CS" dirty="0" smtClean="0">
                <a:solidFill>
                  <a:srgbClr val="FFFF00"/>
                </a:solidFill>
                <a:latin typeface="Arial" pitchFamily="34" charset="0"/>
                <a:cs typeface="Arial" pitchFamily="34" charset="0"/>
              </a:rPr>
              <a:t> 1.</a:t>
            </a:r>
            <a:r>
              <a:rPr lang="en-US" dirty="0" smtClean="0">
                <a:solidFill>
                  <a:srgbClr val="FFFF00"/>
                </a:solidFill>
                <a:latin typeface="Arial" pitchFamily="34" charset="0"/>
                <a:cs typeface="Arial" pitchFamily="34" charset="0"/>
              </a:rPr>
              <a:t> </a:t>
            </a:r>
            <a:r>
              <a:rPr lang="sr-Latn-CS" dirty="0" smtClean="0">
                <a:solidFill>
                  <a:srgbClr val="FFFF00"/>
                </a:solidFill>
                <a:latin typeface="Arial" pitchFamily="34" charset="0"/>
                <a:cs typeface="Arial" pitchFamily="34" charset="0"/>
              </a:rPr>
              <a:t>11.</a:t>
            </a:r>
            <a:r>
              <a:rPr lang="en-US" dirty="0" smtClean="0">
                <a:solidFill>
                  <a:srgbClr val="FFFF00"/>
                </a:solidFill>
                <a:latin typeface="Arial" pitchFamily="34" charset="0"/>
                <a:cs typeface="Arial" pitchFamily="34" charset="0"/>
              </a:rPr>
              <a:t> </a:t>
            </a:r>
            <a:r>
              <a:rPr lang="sr-Latn-CS" dirty="0" smtClean="0">
                <a:solidFill>
                  <a:srgbClr val="FFFF00"/>
                </a:solidFill>
                <a:latin typeface="Arial" pitchFamily="34" charset="0"/>
                <a:cs typeface="Arial" pitchFamily="34" charset="0"/>
              </a:rPr>
              <a:t>1.</a:t>
            </a:r>
            <a:r>
              <a:rPr lang="en-US" dirty="0" smtClean="0">
                <a:solidFill>
                  <a:srgbClr val="FFFF00"/>
                </a:solidFill>
                <a:latin typeface="Arial" pitchFamily="34" charset="0"/>
                <a:cs typeface="Arial" pitchFamily="34" charset="0"/>
              </a:rPr>
              <a:t> </a:t>
            </a:r>
            <a:r>
              <a:rPr lang="sr-Latn-CS" dirty="0" smtClean="0">
                <a:solidFill>
                  <a:srgbClr val="FFFF00"/>
                </a:solidFill>
                <a:latin typeface="Arial" pitchFamily="34" charset="0"/>
                <a:cs typeface="Arial" pitchFamily="34" charset="0"/>
              </a:rPr>
              <a:t>6.</a:t>
            </a:r>
            <a:r>
              <a:rPr lang="sr-Latn-CS" sz="4000" dirty="0" smtClean="0">
                <a:solidFill>
                  <a:srgbClr val="FFFF00"/>
                </a:solidFill>
                <a:latin typeface="Arial" pitchFamily="34" charset="0"/>
                <a:cs typeface="Arial" pitchFamily="34" charset="0"/>
              </a:rPr>
              <a:t/>
            </a:r>
            <a:br>
              <a:rPr lang="sr-Latn-CS" sz="4000" dirty="0" smtClean="0">
                <a:solidFill>
                  <a:srgbClr val="FFFF00"/>
                </a:solidFill>
                <a:latin typeface="Arial" pitchFamily="34" charset="0"/>
                <a:cs typeface="Arial" pitchFamily="34" charset="0"/>
              </a:rPr>
            </a:br>
            <a:endParaRPr lang="en-US" sz="4000" dirty="0" smtClean="0">
              <a:solidFill>
                <a:srgbClr val="FFFF00"/>
              </a:solidFill>
              <a:latin typeface="Arial" pitchFamily="34" charset="0"/>
              <a:cs typeface="Arial" pitchFamily="34" charset="0"/>
            </a:endParaRPr>
          </a:p>
        </p:txBody>
      </p:sp>
      <p:pic>
        <p:nvPicPr>
          <p:cNvPr id="58371" name="Picture 3" descr="catalase 1"/>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1952625"/>
            <a:ext cx="4392613" cy="3924300"/>
          </a:xfrm>
        </p:spPr>
      </p:pic>
      <p:pic>
        <p:nvPicPr>
          <p:cNvPr id="58372" name="Picture 4" descr="catalase_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4050" y="1958975"/>
            <a:ext cx="4500563" cy="391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5276"/>
    </mc:Choice>
    <mc:Fallback xmlns="">
      <p:transition spd="slow" advTm="15276"/>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260350" y="1143000"/>
            <a:ext cx="9251950" cy="5461000"/>
          </a:xfrm>
        </p:spPr>
        <p:txBody>
          <a:bodyPr/>
          <a:lstStyle/>
          <a:p>
            <a:pPr marL="903288" eaLnBrk="1" hangingPunct="1">
              <a:buFont typeface="Wingdings" panose="05000000000000000000" pitchFamily="2" charset="2"/>
              <a:buNone/>
              <a:defRPr/>
            </a:pPr>
            <a:r>
              <a:rPr lang="sr-Latn-CS" sz="28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ГЛУТАТИОН ПЕРОКСИДАЗА</a:t>
            </a:r>
            <a:r>
              <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Cyrl-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Е</a:t>
            </a:r>
            <a:r>
              <a:rPr lang="x-none"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a:t>
            </a:r>
            <a:r>
              <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1.</a:t>
            </a:r>
            <a:r>
              <a:rPr lang="en-U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11.</a:t>
            </a:r>
            <a:r>
              <a:rPr lang="en-U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1.</a:t>
            </a:r>
            <a:r>
              <a:rPr lang="en-U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9.</a:t>
            </a:r>
            <a:endParaRPr lang="x-none" sz="28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marL="903288" eaLnBrk="1" hangingPunct="1">
              <a:buFont typeface="Wingdings" panose="05000000000000000000" pitchFamily="2" charset="2"/>
              <a:buNone/>
              <a:defRPr/>
            </a:pPr>
            <a:endParaRPr lang="sr-Latn-CS" sz="2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marL="903288" eaLnBrk="1" hangingPunct="1">
              <a:defRPr/>
            </a:pPr>
            <a:r>
              <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разлаже водоник пероксид</a:t>
            </a:r>
            <a:r>
              <a:rPr lang="sr-Latn-CS" sz="2600" dirty="0" smtClean="0">
                <a:effectLst>
                  <a:outerShdw blurRad="38100" dist="38100" dir="2700000" algn="tl">
                    <a:srgbClr val="000000">
                      <a:alpha val="43137"/>
                    </a:srgbClr>
                  </a:outerShdw>
                </a:effectLst>
                <a:latin typeface="Arial" pitchFamily="34" charset="0"/>
                <a:cs typeface="Arial" pitchFamily="34" charset="0"/>
              </a:rPr>
              <a:t>, органске </a:t>
            </a:r>
            <a:r>
              <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хидропероксиде</a:t>
            </a:r>
            <a:r>
              <a:rPr lang="sr-Latn-CS" sz="2600" dirty="0" smtClean="0">
                <a:effectLst>
                  <a:outerShdw blurRad="38100" dist="38100" dir="2700000" algn="tl">
                    <a:srgbClr val="000000">
                      <a:alpha val="43137"/>
                    </a:srgbClr>
                  </a:outerShdw>
                </a:effectLst>
                <a:latin typeface="Arial" pitchFamily="34" charset="0"/>
                <a:cs typeface="Arial" pitchFamily="34" charset="0"/>
              </a:rPr>
              <a:t> и </a:t>
            </a:r>
            <a:r>
              <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липидне пероксиде</a:t>
            </a:r>
            <a:r>
              <a:rPr lang="sr-Latn-CS" sz="2600" dirty="0" smtClean="0">
                <a:effectLst>
                  <a:outerShdw blurRad="38100" dist="38100" dir="2700000" algn="tl">
                    <a:srgbClr val="000000">
                      <a:alpha val="43137"/>
                    </a:srgbClr>
                  </a:outerShdw>
                </a:effectLst>
                <a:latin typeface="Arial" pitchFamily="34" charset="0"/>
                <a:cs typeface="Arial" pitchFamily="34" charset="0"/>
              </a:rPr>
              <a:t> </a:t>
            </a:r>
            <a:r>
              <a:rPr lang="sr-Cyrl-CS" sz="2600" dirty="0" smtClean="0">
                <a:effectLst>
                  <a:outerShdw blurRad="38100" dist="38100" dir="2700000" algn="tl">
                    <a:srgbClr val="000000">
                      <a:alpha val="43137"/>
                    </a:srgbClr>
                  </a:outerShdw>
                </a:effectLst>
                <a:latin typeface="Arial" pitchFamily="34" charset="0"/>
                <a:cs typeface="Arial" pitchFamily="34" charset="0"/>
              </a:rPr>
              <a:t>до молекула воде </a:t>
            </a:r>
            <a:r>
              <a:rPr lang="sr-Latn-CS" sz="2600" dirty="0" smtClean="0">
                <a:effectLst>
                  <a:outerShdw blurRad="38100" dist="38100" dir="2700000" algn="tl">
                    <a:srgbClr val="000000">
                      <a:alpha val="43137"/>
                    </a:srgbClr>
                  </a:outerShdw>
                </a:effectLst>
                <a:latin typeface="Arial" pitchFamily="34" charset="0"/>
                <a:cs typeface="Arial" pitchFamily="34" charset="0"/>
              </a:rPr>
              <a:t>уз оксидацију глутатиона као косупстрата</a:t>
            </a:r>
            <a:r>
              <a:rPr lang="sr-Cyrl-CS" sz="2600" dirty="0" smtClean="0">
                <a:effectLst>
                  <a:outerShdw blurRad="38100" dist="38100" dir="2700000" algn="tl">
                    <a:srgbClr val="000000">
                      <a:alpha val="43137"/>
                    </a:srgbClr>
                  </a:outerShdw>
                </a:effectLst>
                <a:latin typeface="Arial" pitchFamily="34" charset="0"/>
                <a:cs typeface="Arial" pitchFamily="34" charset="0"/>
              </a:rPr>
              <a:t>.</a:t>
            </a:r>
            <a:endParaRPr lang="sr-Latn-CS" sz="2600" dirty="0" smtClean="0">
              <a:effectLst>
                <a:outerShdw blurRad="38100" dist="38100" dir="2700000" algn="tl">
                  <a:srgbClr val="000000">
                    <a:alpha val="43137"/>
                  </a:srgbClr>
                </a:outerShdw>
              </a:effectLst>
              <a:latin typeface="Arial" pitchFamily="34" charset="0"/>
              <a:cs typeface="Arial" pitchFamily="34" charset="0"/>
            </a:endParaRPr>
          </a:p>
          <a:p>
            <a:pPr marL="903288" eaLnBrk="1" hangingPunct="1">
              <a:defRPr/>
            </a:pPr>
            <a:r>
              <a:rPr lang="sr-Latn-CS" sz="2600" dirty="0" smtClean="0">
                <a:effectLst>
                  <a:outerShdw blurRad="38100" dist="38100" dir="2700000" algn="tl">
                    <a:srgbClr val="000000">
                      <a:alpha val="43137"/>
                    </a:srgbClr>
                  </a:outerShdw>
                </a:effectLst>
                <a:latin typeface="Arial" pitchFamily="34" charset="0"/>
                <a:cs typeface="Arial" pitchFamily="34" charset="0"/>
              </a:rPr>
              <a:t>присутне су </a:t>
            </a:r>
            <a:r>
              <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у цитосолу</a:t>
            </a:r>
            <a:r>
              <a:rPr lang="sr-Latn-CS" sz="2600" dirty="0" smtClean="0">
                <a:effectLst>
                  <a:outerShdw blurRad="38100" dist="38100" dir="2700000" algn="tl">
                    <a:srgbClr val="000000">
                      <a:alpha val="43137"/>
                    </a:srgbClr>
                  </a:outerShdw>
                </a:effectLst>
                <a:latin typeface="Arial" pitchFamily="34" charset="0"/>
                <a:cs typeface="Arial" pitchFamily="34" charset="0"/>
              </a:rPr>
              <a:t> (92%) и </a:t>
            </a:r>
            <a:r>
              <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матриксу митохондрија</a:t>
            </a:r>
            <a:r>
              <a:rPr lang="sr-Cyrl-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a:t>
            </a:r>
            <a:endPar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marL="903288" eaLnBrk="1" hangingPunct="1">
              <a:defRPr/>
            </a:pPr>
            <a:r>
              <a:rPr lang="sr-Latn-CS" sz="2600" dirty="0" smtClean="0">
                <a:effectLst>
                  <a:outerShdw blurRad="38100" dist="38100" dir="2700000" algn="tl">
                    <a:srgbClr val="000000">
                      <a:alpha val="43137"/>
                    </a:srgbClr>
                  </a:outerShdw>
                </a:effectLst>
                <a:latin typeface="Arial" pitchFamily="34" charset="0"/>
                <a:cs typeface="Arial" pitchFamily="34" charset="0"/>
              </a:rPr>
              <a:t>према присуству селено-цистеинске резидуе у активном центру GSH-Px се </a:t>
            </a:r>
            <a:r>
              <a:rPr lang="sr-Latn-CS" sz="2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деле на</a:t>
            </a:r>
            <a:r>
              <a:rPr lang="sr-Latn-CS" sz="2600" dirty="0" smtClean="0">
                <a:effectLst>
                  <a:outerShdw blurRad="38100" dist="38100" dir="2700000" algn="tl">
                    <a:srgbClr val="000000">
                      <a:alpha val="43137"/>
                    </a:srgbClr>
                  </a:outerShdw>
                </a:effectLst>
                <a:latin typeface="Arial" pitchFamily="34" charset="0"/>
                <a:cs typeface="Arial" pitchFamily="34" charset="0"/>
              </a:rPr>
              <a:t>:	</a:t>
            </a:r>
            <a:endParaRPr lang="en-US" sz="2600" dirty="0" smtClean="0">
              <a:effectLst>
                <a:outerShdw blurRad="38100" dist="38100" dir="2700000" algn="tl">
                  <a:srgbClr val="000000">
                    <a:alpha val="43137"/>
                  </a:srgbClr>
                </a:outerShdw>
              </a:effectLst>
              <a:latin typeface="Arial" pitchFamily="34" charset="0"/>
              <a:cs typeface="Arial" pitchFamily="34" charset="0"/>
            </a:endParaRPr>
          </a:p>
          <a:p>
            <a:pPr marL="903288" eaLnBrk="1" hangingPunct="1">
              <a:buFont typeface="Wingdings" panose="05000000000000000000" pitchFamily="2" charset="2"/>
              <a:buNone/>
              <a:defRPr/>
            </a:pPr>
            <a:r>
              <a:rPr lang="en-US" sz="2600" dirty="0" smtClean="0">
                <a:effectLst>
                  <a:outerShdw blurRad="38100" dist="38100" dir="2700000" algn="tl">
                    <a:srgbClr val="000000">
                      <a:alpha val="43137"/>
                    </a:srgbClr>
                  </a:outerShdw>
                </a:effectLst>
                <a:latin typeface="Arial" pitchFamily="34" charset="0"/>
                <a:cs typeface="Arial" pitchFamily="34" charset="0"/>
              </a:rPr>
              <a:t>		</a:t>
            </a:r>
            <a:r>
              <a:rPr lang="sr-Latn-CS" sz="2600" dirty="0" smtClean="0">
                <a:effectLst>
                  <a:outerShdw blurRad="38100" dist="38100" dir="2700000" algn="tl">
                    <a:srgbClr val="000000">
                      <a:alpha val="43137"/>
                    </a:srgbClr>
                  </a:outerShdw>
                </a:effectLst>
                <a:latin typeface="Arial" pitchFamily="34" charset="0"/>
                <a:cs typeface="Arial" pitchFamily="34" charset="0"/>
              </a:rPr>
              <a:t>- селено - зависне и</a:t>
            </a:r>
          </a:p>
          <a:p>
            <a:pPr marL="903288" eaLnBrk="1" hangingPunct="1">
              <a:buFont typeface="Wingdings" panose="05000000000000000000" pitchFamily="2" charset="2"/>
              <a:buNone/>
              <a:defRPr/>
            </a:pPr>
            <a:r>
              <a:rPr lang="sr-Latn-CS" sz="2600" dirty="0" smtClean="0">
                <a:effectLst>
                  <a:outerShdw blurRad="38100" dist="38100" dir="2700000" algn="tl">
                    <a:srgbClr val="000000">
                      <a:alpha val="43137"/>
                    </a:srgbClr>
                  </a:outerShdw>
                </a:effectLst>
                <a:latin typeface="Arial" pitchFamily="34" charset="0"/>
                <a:cs typeface="Arial" pitchFamily="34" charset="0"/>
              </a:rPr>
              <a:t>		- селено - независне GSH-Px су изоензими глутатион-</a:t>
            </a:r>
            <a:r>
              <a:rPr lang="en-US" sz="2600" dirty="0" smtClean="0">
                <a:effectLst>
                  <a:outerShdw blurRad="38100" dist="38100" dir="2700000" algn="tl">
                    <a:srgbClr val="000000">
                      <a:alpha val="43137"/>
                    </a:srgbClr>
                  </a:outerShdw>
                </a:effectLst>
                <a:latin typeface="Arial" pitchFamily="34" charset="0"/>
                <a:cs typeface="Arial" pitchFamily="34" charset="0"/>
              </a:rPr>
              <a:t>S</a:t>
            </a:r>
            <a:r>
              <a:rPr lang="sr-Latn-CS" sz="2600" dirty="0" smtClean="0">
                <a:effectLst>
                  <a:outerShdw blurRad="38100" dist="38100" dir="2700000" algn="tl">
                    <a:srgbClr val="000000">
                      <a:alpha val="43137"/>
                    </a:srgbClr>
                  </a:outerShdw>
                </a:effectLst>
                <a:latin typeface="Arial" pitchFamily="34" charset="0"/>
                <a:cs typeface="Arial" pitchFamily="34" charset="0"/>
              </a:rPr>
              <a:t>-трансфераза (не делују на H</a:t>
            </a:r>
            <a:r>
              <a:rPr lang="sr-Latn-CS" sz="26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600" dirty="0" smtClean="0">
                <a:effectLst>
                  <a:outerShdw blurRad="38100" dist="38100" dir="2700000" algn="tl">
                    <a:srgbClr val="000000">
                      <a:alpha val="43137"/>
                    </a:srgbClr>
                  </a:outerShdw>
                </a:effectLst>
                <a:latin typeface="Arial" pitchFamily="34" charset="0"/>
                <a:cs typeface="Arial" pitchFamily="34" charset="0"/>
              </a:rPr>
              <a:t>О</a:t>
            </a:r>
            <a:r>
              <a:rPr lang="sr-Latn-CS" sz="2600" baseline="-25000" dirty="0" smtClean="0">
                <a:effectLst>
                  <a:outerShdw blurRad="38100" dist="38100" dir="2700000" algn="tl">
                    <a:srgbClr val="000000">
                      <a:alpha val="43137"/>
                    </a:srgbClr>
                  </a:outerShdw>
                </a:effectLst>
                <a:latin typeface="Arial" pitchFamily="34" charset="0"/>
                <a:cs typeface="Arial" pitchFamily="34" charset="0"/>
              </a:rPr>
              <a:t>2</a:t>
            </a:r>
            <a:r>
              <a:rPr lang="sr-Latn-CS" sz="2600" dirty="0" smtClean="0">
                <a:effectLst>
                  <a:outerShdw blurRad="38100" dist="38100" dir="2700000" algn="tl">
                    <a:srgbClr val="000000">
                      <a:alpha val="43137"/>
                    </a:srgbClr>
                  </a:outerShdw>
                </a:effectLst>
                <a:latin typeface="Arial" pitchFamily="34" charset="0"/>
                <a:cs typeface="Arial" pitchFamily="34" charset="0"/>
              </a:rPr>
              <a:t>)</a:t>
            </a:r>
            <a:r>
              <a:rPr lang="sr-Cyrl-CS" sz="2600" dirty="0" smtClean="0">
                <a:effectLst>
                  <a:outerShdw blurRad="38100" dist="38100" dir="2700000" algn="tl">
                    <a:srgbClr val="000000">
                      <a:alpha val="43137"/>
                    </a:srgbClr>
                  </a:outerShdw>
                </a:effectLst>
                <a:latin typeface="Arial" pitchFamily="34" charset="0"/>
                <a:cs typeface="Arial" pitchFamily="34" charset="0"/>
              </a:rPr>
              <a:t>.</a:t>
            </a:r>
            <a:endParaRPr lang="sr-Latn-CS" sz="2600" dirty="0" smtClean="0">
              <a:effectLst>
                <a:outerShdw blurRad="38100" dist="38100" dir="2700000" algn="tl">
                  <a:srgbClr val="000000">
                    <a:alpha val="43137"/>
                  </a:srgbClr>
                </a:outerShdw>
              </a:effectLst>
              <a:latin typeface="Arial" pitchFamily="34" charset="0"/>
              <a:cs typeface="Arial" pitchFamily="34" charset="0"/>
            </a:endParaRPr>
          </a:p>
          <a:p>
            <a:pPr marL="903288" eaLnBrk="1" hangingPunct="1">
              <a:buFont typeface="Wingdings" panose="05000000000000000000" pitchFamily="2" charset="2"/>
              <a:buNone/>
              <a:defRPr/>
            </a:pPr>
            <a:endParaRPr lang="sr-Latn-CS" sz="2600"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24580" name="Rectangle 4"/>
          <p:cNvSpPr>
            <a:spLocks noRot="1" noChangeArrowheads="1"/>
          </p:cNvSpPr>
          <p:nvPr/>
        </p:nvSpPr>
        <p:spPr bwMode="auto">
          <a:xfrm>
            <a:off x="457200" y="0"/>
            <a:ext cx="8229600" cy="1143000"/>
          </a:xfrm>
          <a:prstGeom prst="rect">
            <a:avLst/>
          </a:prstGeom>
          <a:noFill/>
          <a:ln w="9525">
            <a:noFill/>
            <a:miter lim="800000"/>
            <a:headEnd/>
            <a:tailEnd/>
          </a:ln>
          <a:effectLst/>
        </p:spPr>
        <p:txBody>
          <a:bodyPr anchor="ctr"/>
          <a:lstStyle/>
          <a:p>
            <a:pPr algn="ctr" eaLnBrk="0" hangingPunct="0">
              <a:defRPr/>
            </a:pPr>
            <a:r>
              <a:rPr lang="sr-Cyrl-CS" sz="3200" b="1" dirty="0">
                <a:solidFill>
                  <a:srgbClr val="FFFF00"/>
                </a:solidFill>
                <a:effectLst>
                  <a:outerShdw blurRad="38100" dist="38100" dir="2700000" algn="tl">
                    <a:srgbClr val="000000"/>
                  </a:outerShdw>
                </a:effectLst>
                <a:latin typeface="Arial" pitchFamily="34" charset="0"/>
              </a:rPr>
              <a:t>АНТИОКСИДАТИВНА </a:t>
            </a:r>
            <a:r>
              <a:rPr lang="sr-Latn-CS" sz="3200" b="1" dirty="0">
                <a:solidFill>
                  <a:srgbClr val="FFFF00"/>
                </a:solidFill>
                <a:effectLst>
                  <a:outerShdw blurRad="38100" dist="38100" dir="2700000" algn="tl">
                    <a:srgbClr val="000000"/>
                  </a:outerShdw>
                </a:effectLst>
                <a:latin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62239"/>
    </mc:Choice>
    <mc:Fallback xmlns="">
      <p:transition spd="slow" advTm="62239"/>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358775" y="1484313"/>
            <a:ext cx="8785225" cy="5184775"/>
          </a:xfrm>
        </p:spPr>
        <p:txBody>
          <a:bodyPr/>
          <a:lstStyle/>
          <a:p>
            <a:pPr eaLnBrk="1" hangingPunct="1">
              <a:lnSpc>
                <a:spcPct val="80000"/>
              </a:lnSpc>
              <a:buFont typeface="Wingdings" panose="05000000000000000000" pitchFamily="2" charset="2"/>
              <a:buNone/>
              <a:defRPr/>
            </a:pPr>
            <a:r>
              <a:rPr lang="sr-Latn-CS" sz="3000" b="1"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ГЛУТАТИОН ПЕРОКСИДАЗА</a:t>
            </a:r>
            <a:r>
              <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Cyrl-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Е.</a:t>
            </a:r>
            <a:r>
              <a:rPr lang="en-U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C</a:t>
            </a:r>
            <a:r>
              <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1. 11. 1. 9.</a:t>
            </a:r>
            <a:endParaRPr lang="sr-Cyrl-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buFont typeface="Wingdings" panose="05000000000000000000" pitchFamily="2" charset="2"/>
              <a:buNone/>
              <a:defRPr/>
            </a:pPr>
            <a:endParaRPr lang="sr-Latn-CS" sz="3000" u="sng" dirty="0" smtClean="0">
              <a:solidFill>
                <a:srgbClr val="FFFF00"/>
              </a:solidFill>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buFont typeface="Wingdings" panose="05000000000000000000" pitchFamily="2" charset="2"/>
              <a:buNone/>
              <a:defRPr/>
            </a:pPr>
            <a:r>
              <a:rPr lang="sr-Cyrl-CS" sz="3000" dirty="0" smtClean="0">
                <a:effectLst>
                  <a:outerShdw blurRad="38100" dist="38100" dir="2700000" algn="tl">
                    <a:srgbClr val="000000">
                      <a:alpha val="43137"/>
                    </a:srgbClr>
                  </a:outerShdw>
                </a:effectLst>
                <a:latin typeface="Arial" pitchFamily="34" charset="0"/>
                <a:cs typeface="Arial" pitchFamily="34" charset="0"/>
              </a:rPr>
              <a:t>   </a:t>
            </a:r>
            <a:r>
              <a:rPr lang="sr-Latn-CS" sz="3000" dirty="0" smtClean="0">
                <a:effectLst>
                  <a:outerShdw blurRad="38100" dist="38100" dir="2700000" algn="tl">
                    <a:srgbClr val="000000">
                      <a:alpha val="43137"/>
                    </a:srgbClr>
                  </a:outerShdw>
                </a:effectLst>
                <a:latin typeface="Arial" pitchFamily="34" charset="0"/>
                <a:cs typeface="Arial" pitchFamily="34" charset="0"/>
              </a:rPr>
              <a:t>до сада су идентификоване </a:t>
            </a:r>
            <a:r>
              <a:rPr lang="sr-Latn-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четири форм</a:t>
            </a:r>
            <a:r>
              <a:rPr lang="sr-Cyrl-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е </a:t>
            </a:r>
            <a:r>
              <a:rPr lang="sr-Latn-CS" sz="3000" dirty="0" smtClean="0">
                <a:effectLst>
                  <a:outerShdw blurRad="38100" dist="38100" dir="2700000" algn="tl">
                    <a:srgbClr val="000000">
                      <a:alpha val="43137"/>
                    </a:srgbClr>
                  </a:outerShdw>
                </a:effectLst>
                <a:latin typeface="Arial" pitchFamily="34" charset="0"/>
                <a:cs typeface="Arial" pitchFamily="34" charset="0"/>
              </a:rPr>
              <a:t>хуманих </a:t>
            </a:r>
            <a:r>
              <a:rPr lang="sr-Latn-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селено-зависних</a:t>
            </a:r>
            <a:r>
              <a:rPr lang="sr-Latn-CS" sz="3000" dirty="0" smtClean="0">
                <a:effectLst>
                  <a:outerShdw blurRad="38100" dist="38100" dir="2700000" algn="tl">
                    <a:srgbClr val="000000">
                      <a:alpha val="43137"/>
                    </a:srgbClr>
                  </a:outerShdw>
                </a:effectLst>
                <a:latin typeface="Arial" pitchFamily="34" charset="0"/>
                <a:cs typeface="Arial" pitchFamily="34" charset="0"/>
              </a:rPr>
              <a:t> GSH-Px:</a:t>
            </a:r>
            <a:endParaRPr lang="sr-Cyrl-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buFont typeface="Wingdings" panose="05000000000000000000" pitchFamily="2" charset="2"/>
              <a:buNone/>
              <a:defRPr/>
            </a:pP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r>
              <a:rPr lang="sr-Latn-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класична</a:t>
            </a:r>
            <a:r>
              <a:rPr lang="sr-Latn-CS" sz="3000" dirty="0" smtClean="0">
                <a:effectLst>
                  <a:outerShdw blurRad="38100" dist="38100" dir="2700000" algn="tl">
                    <a:srgbClr val="000000">
                      <a:alpha val="43137"/>
                    </a:srgbClr>
                  </a:outerShdw>
                </a:effectLst>
                <a:latin typeface="Arial" pitchFamily="34" charset="0"/>
                <a:cs typeface="Arial" pitchFamily="34" charset="0"/>
              </a:rPr>
              <a:t> </a:t>
            </a:r>
            <a:r>
              <a:rPr lang="en-US" sz="3000" dirty="0" smtClean="0">
                <a:effectLst>
                  <a:outerShdw blurRad="38100" dist="38100" dir="2700000" algn="tl">
                    <a:srgbClr val="000000">
                      <a:alpha val="43137"/>
                    </a:srgbClr>
                  </a:outerShdw>
                </a:effectLst>
                <a:latin typeface="Arial" pitchFamily="34" charset="0"/>
                <a:cs typeface="Arial" pitchFamily="34" charset="0"/>
              </a:rPr>
              <a:t>S</a:t>
            </a:r>
            <a:r>
              <a:rPr lang="sr-Latn-CS" sz="3000" dirty="0" smtClean="0">
                <a:effectLst>
                  <a:outerShdw blurRad="38100" dist="38100" dir="2700000" algn="tl">
                    <a:srgbClr val="000000">
                      <a:alpha val="43137"/>
                    </a:srgbClr>
                  </a:outerShdw>
                </a:effectLst>
                <a:latin typeface="Arial" pitchFamily="34" charset="0"/>
                <a:cs typeface="Arial" pitchFamily="34" charset="0"/>
              </a:rPr>
              <a:t>е – зависна GSH-Px (тетрамер)</a:t>
            </a:r>
            <a:r>
              <a:rPr lang="sr-Cyrl-CS"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r>
              <a:rPr lang="sr-Latn-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фосфолипид хидропероксид</a:t>
            </a:r>
            <a:r>
              <a:rPr lang="sr-Latn-CS" sz="3000" dirty="0" smtClean="0">
                <a:effectLst>
                  <a:outerShdw blurRad="38100" dist="38100" dir="2700000" algn="tl">
                    <a:srgbClr val="000000">
                      <a:alpha val="43137"/>
                    </a:srgbClr>
                  </a:outerShdw>
                </a:effectLst>
                <a:latin typeface="Arial" pitchFamily="34" charset="0"/>
                <a:cs typeface="Arial" pitchFamily="34" charset="0"/>
              </a:rPr>
              <a:t> GSH- Px (мономер)</a:t>
            </a:r>
            <a:r>
              <a:rPr lang="sr-Cyrl-CS"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r>
              <a:rPr lang="sr-Latn-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плазматска</a:t>
            </a:r>
            <a:r>
              <a:rPr lang="sr-Latn-CS" sz="3000" dirty="0" smtClean="0">
                <a:effectLst>
                  <a:outerShdw blurRad="38100" dist="38100" dir="2700000" algn="tl">
                    <a:srgbClr val="000000">
                      <a:alpha val="43137"/>
                    </a:srgbClr>
                  </a:outerShdw>
                </a:effectLst>
                <a:latin typeface="Arial" pitchFamily="34" charset="0"/>
                <a:cs typeface="Arial" pitchFamily="34" charset="0"/>
              </a:rPr>
              <a:t> </a:t>
            </a:r>
            <a:r>
              <a:rPr lang="en-US" sz="3000" dirty="0" smtClean="0">
                <a:effectLst>
                  <a:outerShdw blurRad="38100" dist="38100" dir="2700000" algn="tl">
                    <a:srgbClr val="000000">
                      <a:alpha val="43137"/>
                    </a:srgbClr>
                  </a:outerShdw>
                </a:effectLst>
                <a:latin typeface="Arial" pitchFamily="34" charset="0"/>
                <a:cs typeface="Arial" pitchFamily="34" charset="0"/>
              </a:rPr>
              <a:t>S</a:t>
            </a:r>
            <a:r>
              <a:rPr lang="sr-Latn-CS" sz="3000" dirty="0" smtClean="0">
                <a:effectLst>
                  <a:outerShdw blurRad="38100" dist="38100" dir="2700000" algn="tl">
                    <a:srgbClr val="000000">
                      <a:alpha val="43137"/>
                    </a:srgbClr>
                  </a:outerShdw>
                </a:effectLst>
                <a:latin typeface="Arial" pitchFamily="34" charset="0"/>
                <a:cs typeface="Arial" pitchFamily="34" charset="0"/>
              </a:rPr>
              <a:t>е – зависна GSH-Px (тетрамер, гликозилирана)</a:t>
            </a:r>
            <a:r>
              <a:rPr lang="sr-Cyrl-CS"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r>
              <a:rPr lang="sr-Latn-CS" sz="30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гастроинтестинална</a:t>
            </a:r>
            <a:r>
              <a:rPr lang="sr-Latn-CS" sz="3000" dirty="0" smtClean="0">
                <a:effectLst>
                  <a:outerShdw blurRad="38100" dist="38100" dir="2700000" algn="tl">
                    <a:srgbClr val="000000">
                      <a:alpha val="43137"/>
                    </a:srgbClr>
                  </a:outerShdw>
                </a:effectLst>
                <a:latin typeface="Arial" pitchFamily="34" charset="0"/>
                <a:cs typeface="Arial" pitchFamily="34" charset="0"/>
              </a:rPr>
              <a:t> </a:t>
            </a:r>
            <a:r>
              <a:rPr lang="en-US" sz="3000" dirty="0" smtClean="0">
                <a:effectLst>
                  <a:outerShdw blurRad="38100" dist="38100" dir="2700000" algn="tl">
                    <a:srgbClr val="000000">
                      <a:alpha val="43137"/>
                    </a:srgbClr>
                  </a:outerShdw>
                </a:effectLst>
                <a:latin typeface="Arial" pitchFamily="34" charset="0"/>
                <a:cs typeface="Arial" pitchFamily="34" charset="0"/>
              </a:rPr>
              <a:t>S</a:t>
            </a:r>
            <a:r>
              <a:rPr lang="sr-Latn-CS" sz="3000" dirty="0" smtClean="0">
                <a:effectLst>
                  <a:outerShdw blurRad="38100" dist="38100" dir="2700000" algn="tl">
                    <a:srgbClr val="000000">
                      <a:alpha val="43137"/>
                    </a:srgbClr>
                  </a:outerShdw>
                </a:effectLst>
                <a:latin typeface="Arial" pitchFamily="34" charset="0"/>
                <a:cs typeface="Arial" pitchFamily="34" charset="0"/>
              </a:rPr>
              <a:t>е – зависна GSH-Px (тетрамер)</a:t>
            </a:r>
            <a:r>
              <a:rPr lang="sr-Cyrl-CS" sz="3000" dirty="0" smtClean="0">
                <a:effectLst>
                  <a:outerShdw blurRad="38100" dist="38100" dir="2700000" algn="tl">
                    <a:srgbClr val="000000">
                      <a:alpha val="43137"/>
                    </a:srgbClr>
                  </a:outerShdw>
                </a:effectLst>
                <a:latin typeface="Arial" pitchFamily="34" charset="0"/>
                <a:cs typeface="Arial" pitchFamily="34" charset="0"/>
              </a:rPr>
              <a:t>.</a:t>
            </a: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a:p>
            <a:pPr eaLnBrk="1" hangingPunct="1">
              <a:lnSpc>
                <a:spcPct val="80000"/>
              </a:lnSpc>
              <a:defRPr/>
            </a:pPr>
            <a:endParaRPr lang="sr-Latn-CS" sz="3000" dirty="0" smtClean="0">
              <a:effectLst>
                <a:outerShdw blurRad="38100" dist="38100" dir="2700000" algn="tl">
                  <a:srgbClr val="000000">
                    <a:alpha val="43137"/>
                  </a:srgbClr>
                </a:outerShdw>
              </a:effectLst>
              <a:latin typeface="Arial" pitchFamily="34" charset="0"/>
              <a:cs typeface="Arial" pitchFamily="34" charset="0"/>
            </a:endParaRPr>
          </a:p>
        </p:txBody>
      </p:sp>
      <p:sp>
        <p:nvSpPr>
          <p:cNvPr id="26629" name="Rectangle 5"/>
          <p:cNvSpPr>
            <a:spLocks noRot="1" noChangeArrowheads="1"/>
          </p:cNvSpPr>
          <p:nvPr/>
        </p:nvSpPr>
        <p:spPr bwMode="auto">
          <a:xfrm>
            <a:off x="457200" y="-76200"/>
            <a:ext cx="8229600" cy="1143000"/>
          </a:xfrm>
          <a:prstGeom prst="rect">
            <a:avLst/>
          </a:prstGeom>
          <a:noFill/>
          <a:ln w="9525">
            <a:noFill/>
            <a:miter lim="800000"/>
            <a:headEnd/>
            <a:tailEnd/>
          </a:ln>
          <a:effectLst/>
        </p:spPr>
        <p:txBody>
          <a:bodyPr anchor="ctr"/>
          <a:lstStyle/>
          <a:p>
            <a:pPr algn="ctr" eaLnBrk="0" hangingPunct="0">
              <a:defRPr/>
            </a:pPr>
            <a:r>
              <a:rPr lang="sr-Cyrl-CS" sz="3200" b="1" dirty="0">
                <a:solidFill>
                  <a:srgbClr val="FFFF00"/>
                </a:solidFill>
                <a:effectLst>
                  <a:outerShdw blurRad="38100" dist="38100" dir="2700000" algn="tl">
                    <a:srgbClr val="000000"/>
                  </a:outerShdw>
                </a:effectLst>
                <a:latin typeface="Arial" pitchFamily="34" charset="0"/>
              </a:rPr>
              <a:t>АНТИОКСИДАТИВНА </a:t>
            </a:r>
            <a:r>
              <a:rPr lang="sr-Latn-CS" sz="3200" b="1" dirty="0">
                <a:solidFill>
                  <a:srgbClr val="FFFF00"/>
                </a:solidFill>
                <a:effectLst>
                  <a:outerShdw blurRad="38100" dist="38100" dir="2700000" algn="tl">
                    <a:srgbClr val="000000"/>
                  </a:outerShdw>
                </a:effectLst>
                <a:latin typeface="Arial" pitchFamily="34" charset="0"/>
              </a:rPr>
              <a:t>ЗАШТИТА ОД СЛОБОДНИХ РАДИКАЛА</a:t>
            </a:r>
          </a:p>
        </p:txBody>
      </p:sp>
    </p:spTree>
  </p:cSld>
  <p:clrMapOvr>
    <a:masterClrMapping/>
  </p:clrMapOvr>
  <mc:AlternateContent xmlns:mc="http://schemas.openxmlformats.org/markup-compatibility/2006" xmlns:p14="http://schemas.microsoft.com/office/powerpoint/2010/main">
    <mc:Choice Requires="p14">
      <p:transition spd="slow" p14:dur="2000" advTm="130644"/>
    </mc:Choice>
    <mc:Fallback xmlns="">
      <p:transition spd="slow" advTm="130644"/>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a:xfrm>
            <a:off x="468313" y="620713"/>
            <a:ext cx="8229600" cy="1143000"/>
          </a:xfrm>
        </p:spPr>
        <p:txBody>
          <a:bodyPr/>
          <a:lstStyle/>
          <a:p>
            <a:pPr eaLnBrk="1" hangingPunct="1">
              <a:defRPr/>
            </a:pPr>
            <a:r>
              <a:rPr lang="sr-Latn-CS" sz="4100" dirty="0" smtClean="0">
                <a:solidFill>
                  <a:srgbClr val="FFFF00"/>
                </a:solidFill>
                <a:latin typeface="Arial" pitchFamily="34" charset="0"/>
                <a:cs typeface="Arial" pitchFamily="34" charset="0"/>
              </a:rPr>
              <a:t>ГЛУТАТИОН ПЕРОКСИДАЗА       </a:t>
            </a:r>
            <a:br>
              <a:rPr lang="sr-Latn-CS" sz="4100" dirty="0" smtClean="0">
                <a:solidFill>
                  <a:srgbClr val="FFFF00"/>
                </a:solidFill>
                <a:latin typeface="Arial" pitchFamily="34" charset="0"/>
                <a:cs typeface="Arial" pitchFamily="34" charset="0"/>
              </a:rPr>
            </a:br>
            <a:r>
              <a:rPr lang="sr-Latn-CS" sz="4100" dirty="0" smtClean="0">
                <a:solidFill>
                  <a:srgbClr val="FFFF00"/>
                </a:solidFill>
                <a:latin typeface="Arial" pitchFamily="34" charset="0"/>
                <a:cs typeface="Arial" pitchFamily="34" charset="0"/>
              </a:rPr>
              <a:t>Е</a:t>
            </a:r>
            <a:r>
              <a:rPr lang="en-US" sz="4100" dirty="0" smtClean="0">
                <a:solidFill>
                  <a:srgbClr val="FFFF00"/>
                </a:solidFill>
                <a:latin typeface="Arial" pitchFamily="34" charset="0"/>
                <a:cs typeface="Arial" pitchFamily="34" charset="0"/>
              </a:rPr>
              <a:t>C</a:t>
            </a:r>
            <a:r>
              <a:rPr lang="sr-Latn-CS" sz="4100" dirty="0" smtClean="0">
                <a:solidFill>
                  <a:srgbClr val="FFFF00"/>
                </a:solidFill>
                <a:latin typeface="Arial" pitchFamily="34" charset="0"/>
                <a:cs typeface="Arial" pitchFamily="34" charset="0"/>
              </a:rPr>
              <a:t> 1. 11. 1. 9.</a:t>
            </a:r>
            <a:br>
              <a:rPr lang="sr-Latn-CS" sz="4100" dirty="0" smtClean="0">
                <a:solidFill>
                  <a:srgbClr val="FFFF00"/>
                </a:solidFill>
                <a:latin typeface="Arial" pitchFamily="34" charset="0"/>
                <a:cs typeface="Arial" pitchFamily="34" charset="0"/>
              </a:rPr>
            </a:br>
            <a:endParaRPr lang="en-US" sz="4000" dirty="0" smtClean="0">
              <a:solidFill>
                <a:srgbClr val="FFFF00"/>
              </a:solidFill>
              <a:latin typeface="Arial" pitchFamily="34" charset="0"/>
              <a:cs typeface="Arial" pitchFamily="34" charset="0"/>
            </a:endParaRPr>
          </a:p>
        </p:txBody>
      </p:sp>
      <p:pic>
        <p:nvPicPr>
          <p:cNvPr id="61443" name="Picture 3" descr="glut-peroxidase-map"/>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2024063"/>
            <a:ext cx="4679950" cy="4033837"/>
          </a:xfrm>
        </p:spPr>
      </p:pic>
      <p:pic>
        <p:nvPicPr>
          <p:cNvPr id="61444" name="Picture 4" descr="GPX2 2HE3_400x4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1388" y="2060575"/>
            <a:ext cx="4392612"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7503"/>
    </mc:Choice>
    <mc:Fallback xmlns="">
      <p:transition spd="slow" advTm="7503"/>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pPr eaLnBrk="1" hangingPunct="1">
              <a:defRPr/>
            </a:pPr>
            <a:r>
              <a:rPr lang="sr-Latn-CS" dirty="0" smtClean="0">
                <a:solidFill>
                  <a:srgbClr val="FFFF00"/>
                </a:solidFill>
                <a:latin typeface="Arial" pitchFamily="34" charset="0"/>
                <a:cs typeface="Arial" pitchFamily="34" charset="0"/>
              </a:rPr>
              <a:t>ГЛУТАТИОН РЕДУКТАЗА</a:t>
            </a:r>
            <a:endParaRPr lang="en-US" dirty="0" smtClean="0">
              <a:solidFill>
                <a:srgbClr val="FFFF00"/>
              </a:solidFill>
              <a:latin typeface="Arial" pitchFamily="34" charset="0"/>
              <a:cs typeface="Arial" pitchFamily="34" charset="0"/>
            </a:endParaRPr>
          </a:p>
        </p:txBody>
      </p:sp>
      <p:pic>
        <p:nvPicPr>
          <p:cNvPr id="62467" name="Picture 3" descr="GR  lset-3grs_et"/>
          <p:cNvPicPr>
            <a:picLocks noGrp="1" noChangeAspect="1" noChangeArrowheads="1" noCrop="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50825" y="1700213"/>
            <a:ext cx="3457575" cy="3384550"/>
          </a:xfrm>
        </p:spPr>
      </p:pic>
      <p:sp>
        <p:nvSpPr>
          <p:cNvPr id="17412" name="Text Box 4"/>
          <p:cNvSpPr txBox="1">
            <a:spLocks noChangeArrowheads="1"/>
          </p:cNvSpPr>
          <p:nvPr/>
        </p:nvSpPr>
        <p:spPr bwMode="auto">
          <a:xfrm>
            <a:off x="3887788" y="1319213"/>
            <a:ext cx="5256212" cy="3786187"/>
          </a:xfrm>
          <a:prstGeom prst="rect">
            <a:avLst/>
          </a:prstGeom>
          <a:noFill/>
          <a:ln w="9525" algn="ctr">
            <a:noFill/>
            <a:miter lim="800000"/>
            <a:headEnd/>
            <a:tailEnd/>
          </a:ln>
        </p:spPr>
        <p:txBody>
          <a:bodyPr lIns="92075" tIns="46038" rIns="92075" bIns="46038" anchor="b">
            <a:spAutoFit/>
          </a:bodyPr>
          <a:lstStyle/>
          <a:p>
            <a:pPr eaLnBrk="0" hangingPunct="0">
              <a:defRPr/>
            </a:pPr>
            <a:r>
              <a:rPr lang="sr-Cyrl-CS" sz="2000" dirty="0">
                <a:effectLst>
                  <a:outerShdw blurRad="38100" dist="38100" dir="2700000" algn="tl">
                    <a:srgbClr val="000000">
                      <a:alpha val="43137"/>
                    </a:srgbClr>
                  </a:outerShdw>
                </a:effectLst>
                <a:latin typeface="Arial" pitchFamily="34" charset="0"/>
              </a:rPr>
              <a:t>Сви селен-зависни ензими глутатион пероксидазе као донор редукујућих еквивалената користе </a:t>
            </a:r>
            <a:r>
              <a:rPr lang="sr-Cyrl-CS" sz="2000" dirty="0">
                <a:solidFill>
                  <a:srgbClr val="FFFF00"/>
                </a:solidFill>
                <a:effectLst>
                  <a:outerShdw blurRad="38100" dist="38100" dir="2700000" algn="tl">
                    <a:srgbClr val="000000">
                      <a:alpha val="43137"/>
                    </a:srgbClr>
                  </a:outerShdw>
                </a:effectLst>
                <a:latin typeface="Arial" pitchFamily="34" charset="0"/>
              </a:rPr>
              <a:t>редуковани глутатион</a:t>
            </a:r>
            <a:r>
              <a:rPr lang="sr-Cyrl-CS" sz="2000" dirty="0">
                <a:effectLst>
                  <a:outerShdw blurRad="38100" dist="38100" dir="2700000" algn="tl">
                    <a:srgbClr val="000000">
                      <a:alpha val="43137"/>
                    </a:srgbClr>
                  </a:outerShdw>
                </a:effectLst>
                <a:latin typeface="Arial" pitchFamily="34" charset="0"/>
              </a:rPr>
              <a:t>, при чему се формира оксидовани глутатион и вода</a:t>
            </a:r>
            <a:r>
              <a:rPr lang="sr-Latn-CS" sz="2000" dirty="0">
                <a:effectLst>
                  <a:outerShdw blurRad="38100" dist="38100" dir="2700000" algn="tl">
                    <a:srgbClr val="000000">
                      <a:alpha val="43137"/>
                    </a:srgbClr>
                  </a:outerShdw>
                </a:effectLst>
                <a:latin typeface="Arial" pitchFamily="34" charset="0"/>
              </a:rPr>
              <a:t>:</a:t>
            </a:r>
          </a:p>
          <a:p>
            <a:pPr eaLnBrk="0" hangingPunct="0">
              <a:defRPr/>
            </a:pPr>
            <a:endParaRPr lang="sr-Latn-CS" sz="2000" dirty="0">
              <a:effectLst>
                <a:outerShdw blurRad="38100" dist="38100" dir="2700000" algn="tl">
                  <a:srgbClr val="000000">
                    <a:alpha val="43137"/>
                  </a:srgbClr>
                </a:outerShdw>
              </a:effectLst>
              <a:latin typeface="Arial" pitchFamily="34" charset="0"/>
            </a:endParaRPr>
          </a:p>
          <a:p>
            <a:pPr eaLnBrk="0" hangingPunct="0">
              <a:defRPr/>
            </a:pPr>
            <a:r>
              <a:rPr lang="sr-Latn-CS" sz="2000" dirty="0">
                <a:effectLst>
                  <a:outerShdw blurRad="38100" dist="38100" dir="2700000" algn="tl">
                    <a:srgbClr val="000000">
                      <a:alpha val="43137"/>
                    </a:srgbClr>
                  </a:outerShdw>
                </a:effectLst>
                <a:latin typeface="Arial" pitchFamily="34" charset="0"/>
              </a:rPr>
              <a:t>   H</a:t>
            </a:r>
            <a:r>
              <a:rPr lang="sr-Cyrl-CS" sz="2000" baseline="-25000" dirty="0">
                <a:effectLst>
                  <a:outerShdw blurRad="38100" dist="38100" dir="2700000" algn="tl">
                    <a:srgbClr val="000000">
                      <a:alpha val="43137"/>
                    </a:srgbClr>
                  </a:outerShdw>
                </a:effectLst>
                <a:latin typeface="Arial" pitchFamily="34" charset="0"/>
              </a:rPr>
              <a:t>2</a:t>
            </a:r>
            <a:r>
              <a:rPr lang="sr-Cyrl-CS" sz="2000" dirty="0">
                <a:effectLst>
                  <a:outerShdw blurRad="38100" dist="38100" dir="2700000" algn="tl">
                    <a:srgbClr val="000000">
                      <a:alpha val="43137"/>
                    </a:srgbClr>
                  </a:outerShdw>
                </a:effectLst>
                <a:latin typeface="Arial" pitchFamily="34" charset="0"/>
              </a:rPr>
              <a:t>О</a:t>
            </a:r>
            <a:r>
              <a:rPr lang="sr-Cyrl-CS" sz="2000" baseline="-25000" dirty="0">
                <a:effectLst>
                  <a:outerShdw blurRad="38100" dist="38100" dir="2700000" algn="tl">
                    <a:srgbClr val="000000">
                      <a:alpha val="43137"/>
                    </a:srgbClr>
                  </a:outerShdw>
                </a:effectLst>
                <a:latin typeface="Arial" pitchFamily="34" charset="0"/>
              </a:rPr>
              <a:t>2</a:t>
            </a:r>
            <a:r>
              <a:rPr lang="sr-Cyrl-CS" sz="2000" dirty="0">
                <a:effectLst>
                  <a:outerShdw blurRad="38100" dist="38100" dir="2700000" algn="tl">
                    <a:srgbClr val="000000">
                      <a:alpha val="43137"/>
                    </a:srgbClr>
                  </a:outerShdw>
                </a:effectLst>
                <a:latin typeface="Arial" pitchFamily="34" charset="0"/>
              </a:rPr>
              <a:t> + 2</a:t>
            </a:r>
            <a:r>
              <a:rPr lang="sr-Latn-CS" sz="2000" dirty="0">
                <a:effectLst>
                  <a:outerShdw blurRad="38100" dist="38100" dir="2700000" algn="tl">
                    <a:srgbClr val="000000">
                      <a:alpha val="43137"/>
                    </a:srgbClr>
                  </a:outerShdw>
                </a:effectLst>
                <a:latin typeface="Arial" pitchFamily="34" charset="0"/>
              </a:rPr>
              <a:t>GSH </a:t>
            </a:r>
            <a:r>
              <a:rPr lang="sr-Cyrl-CS" sz="2000" dirty="0">
                <a:effectLst>
                  <a:outerShdw blurRad="38100" dist="38100" dir="2700000" algn="tl">
                    <a:srgbClr val="000000">
                      <a:alpha val="43137"/>
                    </a:srgbClr>
                  </a:outerShdw>
                </a:effectLst>
                <a:latin typeface="Arial" pitchFamily="34" charset="0"/>
              </a:rPr>
              <a:t>→  2</a:t>
            </a:r>
            <a:r>
              <a:rPr lang="sr-Latn-CS" sz="2000" dirty="0">
                <a:effectLst>
                  <a:outerShdw blurRad="38100" dist="38100" dir="2700000" algn="tl">
                    <a:srgbClr val="000000">
                      <a:alpha val="43137"/>
                    </a:srgbClr>
                  </a:outerShdw>
                </a:effectLst>
                <a:latin typeface="Arial" pitchFamily="34" charset="0"/>
              </a:rPr>
              <a:t>H</a:t>
            </a:r>
            <a:r>
              <a:rPr lang="sr-Cyrl-CS" sz="2000" baseline="-25000" dirty="0">
                <a:effectLst>
                  <a:outerShdw blurRad="38100" dist="38100" dir="2700000" algn="tl">
                    <a:srgbClr val="000000">
                      <a:alpha val="43137"/>
                    </a:srgbClr>
                  </a:outerShdw>
                </a:effectLst>
                <a:latin typeface="Arial" pitchFamily="34" charset="0"/>
              </a:rPr>
              <a:t>2</a:t>
            </a:r>
            <a:r>
              <a:rPr lang="sr-Cyrl-CS" sz="2000" dirty="0">
                <a:effectLst>
                  <a:outerShdw blurRad="38100" dist="38100" dir="2700000" algn="tl">
                    <a:srgbClr val="000000">
                      <a:alpha val="43137"/>
                    </a:srgbClr>
                  </a:outerShdw>
                </a:effectLst>
                <a:latin typeface="Arial" pitchFamily="34" charset="0"/>
              </a:rPr>
              <a:t>О + </a:t>
            </a:r>
            <a:r>
              <a:rPr lang="sr-Latn-CS" sz="2000" dirty="0">
                <a:effectLst>
                  <a:outerShdw blurRad="38100" dist="38100" dir="2700000" algn="tl">
                    <a:srgbClr val="000000">
                      <a:alpha val="43137"/>
                    </a:srgbClr>
                  </a:outerShdw>
                </a:effectLst>
                <a:latin typeface="Arial" pitchFamily="34" charset="0"/>
              </a:rPr>
              <a:t>GSSG</a:t>
            </a:r>
          </a:p>
          <a:p>
            <a:pPr eaLnBrk="0" hangingPunct="0">
              <a:defRPr/>
            </a:pPr>
            <a:endParaRPr lang="sr-Cyrl-CS" sz="2000" dirty="0">
              <a:effectLst>
                <a:outerShdw blurRad="38100" dist="38100" dir="2700000" algn="tl">
                  <a:srgbClr val="000000">
                    <a:alpha val="43137"/>
                  </a:srgbClr>
                </a:outerShdw>
              </a:effectLst>
              <a:latin typeface="Arial" pitchFamily="34" charset="0"/>
            </a:endParaRPr>
          </a:p>
          <a:p>
            <a:pPr eaLnBrk="0" hangingPunct="0">
              <a:defRPr/>
            </a:pPr>
            <a:r>
              <a:rPr lang="sr-Cyrl-CS" sz="2000" dirty="0">
                <a:effectLst>
                  <a:outerShdw blurRad="38100" dist="38100" dir="2700000" algn="tl">
                    <a:srgbClr val="000000">
                      <a:alpha val="43137"/>
                    </a:srgbClr>
                  </a:outerShdw>
                </a:effectLst>
                <a:latin typeface="Arial" pitchFamily="34" charset="0"/>
              </a:rPr>
              <a:t>Да би се одвијала контитуирана редукција супстрата, неопходна је стална регенерaцијa глутaтионa, реакција коју катализује </a:t>
            </a:r>
            <a:r>
              <a:rPr lang="sr-Cyrl-CS" sz="2000" b="1" dirty="0">
                <a:solidFill>
                  <a:srgbClr val="FFFF00"/>
                </a:solidFill>
                <a:effectLst>
                  <a:outerShdw blurRad="38100" dist="38100" dir="2700000" algn="tl">
                    <a:srgbClr val="000000">
                      <a:alpha val="43137"/>
                    </a:srgbClr>
                  </a:outerShdw>
                </a:effectLst>
                <a:latin typeface="Arial" pitchFamily="34" charset="0"/>
              </a:rPr>
              <a:t>глутатион редуктаза</a:t>
            </a:r>
            <a:r>
              <a:rPr lang="en-US" sz="2000" b="1" dirty="0">
                <a:solidFill>
                  <a:srgbClr val="FFFF00"/>
                </a:solidFill>
                <a:effectLst>
                  <a:outerShdw blurRad="38100" dist="38100" dir="2700000" algn="tl">
                    <a:srgbClr val="000000">
                      <a:alpha val="43137"/>
                    </a:srgbClr>
                  </a:outerShdw>
                </a:effectLst>
                <a:latin typeface="Arial" pitchFamily="34" charset="0"/>
              </a:rPr>
              <a:t>:</a:t>
            </a:r>
            <a:endParaRPr lang="sr-Cyrl-CS" sz="2000" b="1" dirty="0">
              <a:solidFill>
                <a:srgbClr val="FFFF00"/>
              </a:solidFill>
              <a:effectLst>
                <a:outerShdw blurRad="38100" dist="38100" dir="2700000" algn="tl">
                  <a:srgbClr val="000000">
                    <a:alpha val="43137"/>
                  </a:srgbClr>
                </a:outerShdw>
              </a:effectLst>
              <a:latin typeface="Arial" pitchFamily="34" charset="0"/>
            </a:endParaRPr>
          </a:p>
        </p:txBody>
      </p:sp>
      <p:sp>
        <p:nvSpPr>
          <p:cNvPr id="17413" name="Rectangle 5"/>
          <p:cNvSpPr>
            <a:spLocks noChangeArrowheads="1"/>
          </p:cNvSpPr>
          <p:nvPr/>
        </p:nvSpPr>
        <p:spPr bwMode="auto">
          <a:xfrm>
            <a:off x="762000" y="5502275"/>
            <a:ext cx="7696200" cy="457200"/>
          </a:xfrm>
          <a:prstGeom prst="rect">
            <a:avLst/>
          </a:prstGeom>
          <a:noFill/>
          <a:ln w="9525" algn="ctr">
            <a:noFill/>
            <a:miter lim="800000"/>
            <a:headEnd/>
            <a:tailEnd/>
          </a:ln>
        </p:spPr>
        <p:txBody>
          <a:bodyPr lIns="92075" tIns="46038" rIns="92075" bIns="46038" anchor="b">
            <a:spAutoFit/>
          </a:bodyPr>
          <a:lstStyle/>
          <a:p>
            <a:pPr eaLnBrk="0" hangingPunct="0">
              <a:defRPr/>
            </a:pPr>
            <a:r>
              <a:rPr lang="sr-Latn-CS" sz="2400" u="sng">
                <a:solidFill>
                  <a:srgbClr val="FFFF00"/>
                </a:solidFill>
                <a:effectLst>
                  <a:outerShdw blurRad="38100" dist="38100" dir="2700000" algn="tl">
                    <a:srgbClr val="000000">
                      <a:alpha val="43137"/>
                    </a:srgbClr>
                  </a:outerShdw>
                </a:effectLst>
                <a:latin typeface="Arial Black" pitchFamily="34" charset="0"/>
                <a:cs typeface="+mn-cs"/>
              </a:rPr>
              <a:t>GSSG + 2 </a:t>
            </a:r>
            <a:r>
              <a:rPr lang="sr-Cyrl-CS" sz="2400" u="sng">
                <a:solidFill>
                  <a:srgbClr val="FFFF00"/>
                </a:solidFill>
                <a:effectLst>
                  <a:outerShdw blurRad="38100" dist="38100" dir="2700000" algn="tl">
                    <a:srgbClr val="000000">
                      <a:alpha val="43137"/>
                    </a:srgbClr>
                  </a:outerShdw>
                </a:effectLst>
                <a:latin typeface="Arial Black" pitchFamily="34" charset="0"/>
                <a:cs typeface="+mn-cs"/>
              </a:rPr>
              <a:t>(</a:t>
            </a:r>
            <a:r>
              <a:rPr lang="sr-Latn-CS" sz="2400" u="sng">
                <a:solidFill>
                  <a:srgbClr val="FFFF00"/>
                </a:solidFill>
                <a:effectLst>
                  <a:outerShdw blurRad="38100" dist="38100" dir="2700000" algn="tl">
                    <a:srgbClr val="000000">
                      <a:alpha val="43137"/>
                    </a:srgbClr>
                  </a:outerShdw>
                </a:effectLst>
                <a:latin typeface="Arial Black" pitchFamily="34" charset="0"/>
                <a:cs typeface="+mn-cs"/>
              </a:rPr>
              <a:t>NADPH + H</a:t>
            </a:r>
            <a:r>
              <a:rPr lang="sr-Latn-CS" sz="2400" u="sng" baseline="30000">
                <a:solidFill>
                  <a:srgbClr val="FFFF00"/>
                </a:solidFill>
                <a:effectLst>
                  <a:outerShdw blurRad="38100" dist="38100" dir="2700000" algn="tl">
                    <a:srgbClr val="000000">
                      <a:alpha val="43137"/>
                    </a:srgbClr>
                  </a:outerShdw>
                </a:effectLst>
                <a:latin typeface="Arial Black" pitchFamily="34" charset="0"/>
                <a:cs typeface="+mn-cs"/>
              </a:rPr>
              <a:t>+</a:t>
            </a:r>
            <a:r>
              <a:rPr lang="en-US" sz="2400" u="sng">
                <a:solidFill>
                  <a:srgbClr val="FFFF00"/>
                </a:solidFill>
                <a:effectLst>
                  <a:outerShdw blurRad="38100" dist="38100" dir="2700000" algn="tl">
                    <a:srgbClr val="000000">
                      <a:alpha val="43137"/>
                    </a:srgbClr>
                  </a:outerShdw>
                </a:effectLst>
                <a:latin typeface="Arial Black" pitchFamily="34" charset="0"/>
                <a:cs typeface="+mn-cs"/>
              </a:rPr>
              <a:t>)</a:t>
            </a:r>
            <a:r>
              <a:rPr lang="sr-Latn-CS" sz="2400" u="sng">
                <a:solidFill>
                  <a:srgbClr val="FFFF00"/>
                </a:solidFill>
                <a:effectLst>
                  <a:outerShdw blurRad="38100" dist="38100" dir="2700000" algn="tl">
                    <a:srgbClr val="000000">
                      <a:alpha val="43137"/>
                    </a:srgbClr>
                  </a:outerShdw>
                </a:effectLst>
                <a:latin typeface="Arial Black" pitchFamily="34" charset="0"/>
                <a:cs typeface="+mn-cs"/>
              </a:rPr>
              <a:t> → 2 GSH + 2 NADP</a:t>
            </a:r>
            <a:r>
              <a:rPr lang="sr-Latn-CS" sz="2400" u="sng" baseline="30000">
                <a:solidFill>
                  <a:srgbClr val="FFFF00"/>
                </a:solidFill>
                <a:effectLst>
                  <a:outerShdw blurRad="38100" dist="38100" dir="2700000" algn="tl">
                    <a:srgbClr val="000000">
                      <a:alpha val="43137"/>
                    </a:srgbClr>
                  </a:outerShdw>
                </a:effectLst>
                <a:latin typeface="Arial Black" pitchFamily="34" charset="0"/>
                <a:cs typeface="+mn-cs"/>
              </a:rPr>
              <a:t>+</a:t>
            </a:r>
          </a:p>
        </p:txBody>
      </p:sp>
    </p:spTree>
  </p:cSld>
  <p:clrMapOvr>
    <a:masterClrMapping/>
  </p:clrMapOvr>
  <mc:AlternateContent xmlns:mc="http://schemas.openxmlformats.org/markup-compatibility/2006" xmlns:p14="http://schemas.microsoft.com/office/powerpoint/2010/main">
    <mc:Choice Requires="p14">
      <p:transition spd="slow" p14:dur="2000" advTm="197650"/>
    </mc:Choice>
    <mc:Fallback xmlns="">
      <p:transition spd="slow" advTm="197650"/>
    </mc:Fallback>
  </mc:AlternateContent>
  <p:timing>
    <p:tnLst>
      <p:par>
        <p:cTn id="1" dur="indefinite" restart="never" nodeType="tmRoot"/>
      </p:par>
    </p:tnLst>
  </p:timing>
  <p:extLst mod="1"/>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395288" y="0"/>
            <a:ext cx="8748712" cy="1143000"/>
          </a:xfrm>
        </p:spPr>
        <p:txBody>
          <a:bodyPr/>
          <a:lstStyle/>
          <a:p>
            <a:pPr eaLnBrk="1" hangingPunct="1">
              <a:defRPr/>
            </a:pPr>
            <a:r>
              <a:rPr lang="sr-Cyrl-CS" sz="2400" dirty="0" smtClean="0">
                <a:solidFill>
                  <a:srgbClr val="FFFF00"/>
                </a:solidFill>
                <a:latin typeface="Arial" pitchFamily="34" charset="0"/>
                <a:cs typeface="Arial" pitchFamily="34" charset="0"/>
              </a:rPr>
              <a:t>ГЛУТАТИОН </a:t>
            </a:r>
            <a:r>
              <a:rPr lang="en-US" sz="2400" dirty="0" smtClean="0">
                <a:solidFill>
                  <a:srgbClr val="FFFF00"/>
                </a:solidFill>
                <a:latin typeface="Arial" pitchFamily="34" charset="0"/>
                <a:cs typeface="Arial" pitchFamily="34" charset="0"/>
              </a:rPr>
              <a:t>S</a:t>
            </a:r>
            <a:r>
              <a:rPr lang="sr-Cyrl-CS" sz="2400" dirty="0" smtClean="0">
                <a:solidFill>
                  <a:srgbClr val="FFFF00"/>
                </a:solidFill>
                <a:latin typeface="Arial" pitchFamily="34" charset="0"/>
                <a:cs typeface="Arial" pitchFamily="34" charset="0"/>
              </a:rPr>
              <a:t> ТРАНСФЕРАЗЕ</a:t>
            </a:r>
            <a:br>
              <a:rPr lang="sr-Cyrl-CS" sz="2400" dirty="0" smtClean="0">
                <a:solidFill>
                  <a:srgbClr val="FFFF00"/>
                </a:solidFill>
                <a:latin typeface="Arial" pitchFamily="34" charset="0"/>
                <a:cs typeface="Arial" pitchFamily="34" charset="0"/>
              </a:rPr>
            </a:br>
            <a:r>
              <a:rPr lang="sr-Cyrl-CS" sz="2400" dirty="0" smtClean="0">
                <a:solidFill>
                  <a:srgbClr val="FFFF00"/>
                </a:solidFill>
                <a:latin typeface="Arial" pitchFamily="34" charset="0"/>
                <a:cs typeface="Arial" pitchFamily="34" charset="0"/>
              </a:rPr>
              <a:t>изоензими: А1, Р1, Т1 и </a:t>
            </a:r>
            <a:r>
              <a:rPr lang="sr-Latn-CS" sz="2400" dirty="0" smtClean="0">
                <a:solidFill>
                  <a:srgbClr val="FFFF00"/>
                </a:solidFill>
                <a:latin typeface="Arial" pitchFamily="34" charset="0"/>
                <a:cs typeface="Arial" pitchFamily="34" charset="0"/>
              </a:rPr>
              <a:t>GSH</a:t>
            </a:r>
            <a:r>
              <a:rPr lang="sr-Cyrl-CS" sz="2400" dirty="0" smtClean="0">
                <a:solidFill>
                  <a:srgbClr val="FFFF00"/>
                </a:solidFill>
                <a:latin typeface="Arial" pitchFamily="34" charset="0"/>
                <a:cs typeface="Arial" pitchFamily="34" charset="0"/>
              </a:rPr>
              <a:t>  везујуће место</a:t>
            </a:r>
            <a:endParaRPr lang="en-US" sz="2400" dirty="0" smtClean="0">
              <a:solidFill>
                <a:srgbClr val="FFFF00"/>
              </a:solidFill>
              <a:latin typeface="Arial" pitchFamily="34" charset="0"/>
              <a:cs typeface="Arial" pitchFamily="34" charset="0"/>
            </a:endParaRPr>
          </a:p>
        </p:txBody>
      </p:sp>
      <p:pic>
        <p:nvPicPr>
          <p:cNvPr id="63491" name="Picture 3" descr="GST A1   pl2_asr_r_500"/>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547813" y="1341438"/>
            <a:ext cx="2628900" cy="2628900"/>
          </a:xfrm>
        </p:spPr>
      </p:pic>
      <p:pic>
        <p:nvPicPr>
          <p:cNvPr id="63492" name="Picture 4" descr="GST P1 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0938" y="4041775"/>
            <a:ext cx="316865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Picture 5" descr="GST T1 2c3q_asr_r_5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5850" y="1376363"/>
            <a:ext cx="2808288"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6" descr="GST sgsthexsit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9338" y="4076700"/>
            <a:ext cx="2808287" cy="257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29932"/>
    </mc:Choice>
    <mc:Fallback xmlns="">
      <p:transition spd="slow" advTm="29932"/>
    </mc:Fallback>
  </mc:AlternateContent>
  <p:timing>
    <p:tnLst>
      <p:par>
        <p:cTn id="1" dur="indefinite" restart="never" nodeType="tmRoot"/>
      </p:par>
    </p:tn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295400"/>
            <a:ext cx="5105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3"/>
          <p:cNvSpPr txBox="1">
            <a:spLocks noChangeArrowheads="1"/>
          </p:cNvSpPr>
          <p:nvPr/>
        </p:nvSpPr>
        <p:spPr bwMode="auto">
          <a:xfrm>
            <a:off x="136525" y="2038350"/>
            <a:ext cx="36972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b">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buFontTx/>
              <a:buChar char="•"/>
              <a:defRPr/>
            </a:pPr>
            <a:r>
              <a:rPr kumimoji="1" lang="sr-Cyrl-CS" sz="20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Катаракта</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Бронхијална асма</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Дијабет</a:t>
            </a:r>
            <a:r>
              <a:rPr kumimoji="1" lang="en-US" sz="2400" b="1" smtClean="0">
                <a:effectLst>
                  <a:outerShdw blurRad="38100" dist="38100" dir="2700000" algn="tl">
                    <a:srgbClr val="000000"/>
                  </a:outerShdw>
                </a:effectLst>
                <a:latin typeface="Arial" charset="0"/>
                <a:cs typeface="Arial" charset="0"/>
              </a:rPr>
              <a:t>e</a:t>
            </a:r>
            <a:r>
              <a:rPr kumimoji="1" lang="sr-Cyrl-CS" sz="2400" b="1" smtClean="0">
                <a:effectLst>
                  <a:outerShdw blurRad="38100" dist="38100" dir="2700000" algn="tl">
                    <a:srgbClr val="000000"/>
                  </a:outerShdw>
                </a:effectLst>
                <a:latin typeface="Arial" charset="0"/>
                <a:cs typeface="Arial" charset="0"/>
              </a:rPr>
              <a:t>с</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Алергије</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Канцер</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Чир на желуцу</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Инфаркт миокарда</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Паркинсонова болест</a:t>
            </a:r>
          </a:p>
          <a:p>
            <a:pPr>
              <a:buFontTx/>
              <a:buChar char="•"/>
              <a:defRPr/>
            </a:pPr>
            <a:r>
              <a:rPr kumimoji="1" lang="en-US" sz="2400" b="1" smtClean="0">
                <a:effectLst>
                  <a:outerShdw blurRad="38100" dist="38100" dir="2700000" algn="tl">
                    <a:srgbClr val="000000"/>
                  </a:outerShdw>
                </a:effectLst>
                <a:latin typeface="Arial" charset="0"/>
                <a:cs typeface="Arial" charset="0"/>
              </a:rPr>
              <a:t> </a:t>
            </a:r>
            <a:r>
              <a:rPr kumimoji="1" lang="sr-Cyrl-CS" sz="2400" b="1" smtClean="0">
                <a:effectLst>
                  <a:outerShdw blurRad="38100" dist="38100" dir="2700000" algn="tl">
                    <a:srgbClr val="000000"/>
                  </a:outerShdw>
                </a:effectLst>
                <a:latin typeface="Arial" charset="0"/>
                <a:cs typeface="Arial" charset="0"/>
              </a:rPr>
              <a:t>Алцхајмерова болест</a:t>
            </a:r>
          </a:p>
          <a:p>
            <a:pPr>
              <a:buFontTx/>
              <a:buChar char="•"/>
              <a:defRPr/>
            </a:pPr>
            <a:endParaRPr kumimoji="1" lang="en-US" sz="2400" b="1" smtClean="0">
              <a:effectLst>
                <a:outerShdw blurRad="38100" dist="38100" dir="2700000" algn="tl">
                  <a:srgbClr val="000000"/>
                </a:outerShdw>
              </a:effectLst>
              <a:latin typeface="Arial" charset="0"/>
              <a:cs typeface="Arial" charset="0"/>
            </a:endParaRPr>
          </a:p>
        </p:txBody>
      </p:sp>
      <p:sp>
        <p:nvSpPr>
          <p:cNvPr id="41988" name="Text Box 4"/>
          <p:cNvSpPr txBox="1">
            <a:spLocks noChangeArrowheads="1"/>
          </p:cNvSpPr>
          <p:nvPr/>
        </p:nvSpPr>
        <p:spPr bwMode="auto">
          <a:xfrm>
            <a:off x="212725" y="573088"/>
            <a:ext cx="8539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b">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defRPr/>
            </a:pPr>
            <a:r>
              <a:rPr kumimoji="1" lang="en-US" sz="2400" b="1" smtClean="0">
                <a:solidFill>
                  <a:srgbClr val="FFFF00"/>
                </a:solidFill>
                <a:effectLst>
                  <a:outerShdw blurRad="38100" dist="38100" dir="2700000" algn="tl">
                    <a:srgbClr val="000000"/>
                  </a:outerShdw>
                </a:effectLst>
                <a:latin typeface="Arial" charset="0"/>
                <a:cs typeface="Arial" charset="0"/>
              </a:rPr>
              <a:t>Болести проузроковане дејством слободних радикала</a:t>
            </a:r>
            <a:endParaRPr kumimoji="1" lang="en-US" sz="3500" b="1" smtClean="0">
              <a:solidFill>
                <a:srgbClr val="FFFF00"/>
              </a:solidFill>
              <a:effectLst>
                <a:outerShdw blurRad="38100" dist="38100" dir="2700000" algn="tl">
                  <a:srgbClr val="000000"/>
                </a:outerShdw>
              </a:effectLst>
              <a:latin typeface="Arial" charset="0"/>
              <a:cs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9879"/>
    </mc:Choice>
    <mc:Fallback xmlns="">
      <p:transition spd="slow" advTm="19879"/>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eaLnBrk="1" hangingPunct="1">
              <a:defRPr/>
            </a:pPr>
            <a:r>
              <a:rPr lang="sr-Cyrl-CS" sz="4000" dirty="0" smtClean="0">
                <a:solidFill>
                  <a:srgbClr val="FFFF00"/>
                </a:solidFill>
                <a:latin typeface="Arial" pitchFamily="34" charset="0"/>
                <a:cs typeface="Arial" pitchFamily="34" charset="0"/>
              </a:rPr>
              <a:t>ГЛУТАТИОН </a:t>
            </a:r>
            <a:r>
              <a:rPr lang="en-US" sz="4000" dirty="0" smtClean="0">
                <a:solidFill>
                  <a:srgbClr val="FFFF00"/>
                </a:solidFill>
                <a:latin typeface="Arial" pitchFamily="34" charset="0"/>
                <a:cs typeface="Arial" pitchFamily="34" charset="0"/>
              </a:rPr>
              <a:t>S</a:t>
            </a:r>
            <a:r>
              <a:rPr lang="sr-Cyrl-CS" sz="4000" dirty="0" smtClean="0">
                <a:solidFill>
                  <a:srgbClr val="FFFF00"/>
                </a:solidFill>
                <a:latin typeface="Arial" pitchFamily="34" charset="0"/>
                <a:cs typeface="Arial" pitchFamily="34" charset="0"/>
              </a:rPr>
              <a:t> ТРАНСФЕРАЗЕ</a:t>
            </a:r>
            <a:br>
              <a:rPr lang="sr-Cyrl-CS" sz="4000" dirty="0" smtClean="0">
                <a:solidFill>
                  <a:srgbClr val="FFFF00"/>
                </a:solidFill>
                <a:latin typeface="Arial" pitchFamily="34" charset="0"/>
                <a:cs typeface="Arial" pitchFamily="34" charset="0"/>
              </a:rPr>
            </a:br>
            <a:endParaRPr lang="en-US" sz="4000" dirty="0" smtClean="0">
              <a:solidFill>
                <a:srgbClr val="FFFF00"/>
              </a:solidFill>
              <a:latin typeface="Arial" pitchFamily="34" charset="0"/>
              <a:cs typeface="Arial" pitchFamily="34" charset="0"/>
            </a:endParaRPr>
          </a:p>
        </p:txBody>
      </p:sp>
      <p:sp>
        <p:nvSpPr>
          <p:cNvPr id="34819" name="Rectangle 3"/>
          <p:cNvSpPr>
            <a:spLocks noGrp="1" noChangeArrowheads="1"/>
          </p:cNvSpPr>
          <p:nvPr>
            <p:ph type="body" idx="1"/>
          </p:nvPr>
        </p:nvSpPr>
        <p:spPr>
          <a:xfrm>
            <a:off x="0" y="1219200"/>
            <a:ext cx="9144000" cy="5003800"/>
          </a:xfrm>
        </p:spPr>
        <p:txBody>
          <a:bodyPr/>
          <a:lstStyle/>
          <a:p>
            <a:pPr eaLnBrk="1" hangingPunct="1">
              <a:lnSpc>
                <a:spcPct val="80000"/>
              </a:lnSpc>
              <a:buFont typeface="Wingdings" panose="05000000000000000000" pitchFamily="2" charset="2"/>
              <a:buNone/>
              <a:defRPr/>
            </a:pPr>
            <a:r>
              <a:rPr lang="sr-Cyrl-CS" sz="2400" dirty="0" smtClean="0">
                <a:solidFill>
                  <a:srgbClr val="FFFF00"/>
                </a:solidFill>
                <a:latin typeface="Arial" pitchFamily="34" charset="0"/>
                <a:cs typeface="Arial" pitchFamily="34" charset="0"/>
              </a:rPr>
              <a:t> </a:t>
            </a:r>
          </a:p>
          <a:p>
            <a:pPr eaLnBrk="1" hangingPunct="1">
              <a:lnSpc>
                <a:spcPct val="80000"/>
              </a:lnSpc>
              <a:buFont typeface="Wingdings" panose="05000000000000000000" pitchFamily="2" charset="2"/>
              <a:buNone/>
              <a:defRPr/>
            </a:pPr>
            <a:endParaRPr lang="sr-Cyrl-CS" sz="2400" dirty="0" smtClean="0">
              <a:solidFill>
                <a:srgbClr val="FFFF00"/>
              </a:solidFill>
              <a:latin typeface="Arial" pitchFamily="34" charset="0"/>
              <a:cs typeface="Arial" pitchFamily="34" charset="0"/>
            </a:endParaRPr>
          </a:p>
          <a:p>
            <a:pPr eaLnBrk="1" hangingPunct="1">
              <a:lnSpc>
                <a:spcPct val="80000"/>
              </a:lnSpc>
              <a:defRPr/>
            </a:pPr>
            <a:r>
              <a:rPr lang="sr-Cyrl-CS" sz="2400" dirty="0" smtClean="0">
                <a:latin typeface="Arial" pitchFamily="34" charset="0"/>
                <a:cs typeface="Arial" pitchFamily="34" charset="0"/>
              </a:rPr>
              <a:t>улога </a:t>
            </a:r>
            <a:r>
              <a:rPr lang="sr-Cyrl-CS" sz="2400" dirty="0" smtClean="0">
                <a:solidFill>
                  <a:srgbClr val="FFFF00"/>
                </a:solidFill>
                <a:latin typeface="Arial" pitchFamily="34" charset="0"/>
                <a:cs typeface="Arial" pitchFamily="34" charset="0"/>
              </a:rPr>
              <a:t>у процесима детоксикације</a:t>
            </a:r>
            <a:r>
              <a:rPr lang="sr-Cyrl-CS" sz="2400" dirty="0" smtClean="0">
                <a:latin typeface="Arial" pitchFamily="34" charset="0"/>
                <a:cs typeface="Arial" pitchFamily="34" charset="0"/>
              </a:rPr>
              <a:t> </a:t>
            </a:r>
            <a:r>
              <a:rPr lang="sr-Latn-CS" sz="2400" dirty="0" smtClean="0">
                <a:latin typeface="Arial" pitchFamily="34" charset="0"/>
                <a:cs typeface="Arial" pitchFamily="34" charset="0"/>
              </a:rPr>
              <a:t>(</a:t>
            </a:r>
            <a:r>
              <a:rPr lang="sr-Cyrl-CS" sz="2400" dirty="0" smtClean="0">
                <a:latin typeface="Arial" pitchFamily="34" charset="0"/>
                <a:cs typeface="Arial" pitchFamily="34" charset="0"/>
              </a:rPr>
              <a:t>реакције </a:t>
            </a:r>
            <a:r>
              <a:rPr lang="sr-Cyrl-CS" sz="2400" dirty="0" smtClean="0">
                <a:solidFill>
                  <a:srgbClr val="FFFF00"/>
                </a:solidFill>
                <a:latin typeface="Arial" pitchFamily="34" charset="0"/>
                <a:cs typeface="Arial" pitchFamily="34" charset="0"/>
              </a:rPr>
              <a:t>коњугације, редукције и нековалентног везивања</a:t>
            </a:r>
            <a:r>
              <a:rPr lang="sr-Latn-CS" sz="2400" dirty="0" smtClean="0">
                <a:latin typeface="Arial" pitchFamily="34" charset="0"/>
                <a:cs typeface="Arial" pitchFamily="34" charset="0"/>
              </a:rPr>
              <a:t>) </a:t>
            </a:r>
            <a:r>
              <a:rPr lang="sr-Cyrl-CS" sz="2400" dirty="0" smtClean="0">
                <a:latin typeface="Arial" pitchFamily="34" charset="0"/>
                <a:cs typeface="Arial" pitchFamily="34" charset="0"/>
              </a:rPr>
              <a:t>уз глутатион као ко-супстрат.</a:t>
            </a:r>
          </a:p>
          <a:p>
            <a:pPr eaLnBrk="1" hangingPunct="1">
              <a:lnSpc>
                <a:spcPct val="80000"/>
              </a:lnSpc>
              <a:buFont typeface="Wingdings" panose="05000000000000000000" pitchFamily="2" charset="2"/>
              <a:buNone/>
              <a:defRPr/>
            </a:pPr>
            <a:endParaRPr lang="sr-Latn-CS" sz="2400" dirty="0" smtClean="0">
              <a:latin typeface="Arial" pitchFamily="34" charset="0"/>
              <a:cs typeface="Arial" pitchFamily="34" charset="0"/>
            </a:endParaRPr>
          </a:p>
          <a:p>
            <a:pPr eaLnBrk="1" hangingPunct="1">
              <a:lnSpc>
                <a:spcPct val="80000"/>
              </a:lnSpc>
              <a:defRPr/>
            </a:pPr>
            <a:r>
              <a:rPr lang="sr-Latn-CS" sz="2400" dirty="0" smtClean="0">
                <a:latin typeface="Arial" pitchFamily="34" charset="0"/>
                <a:cs typeface="Arial" pitchFamily="34" charset="0"/>
              </a:rPr>
              <a:t> </a:t>
            </a:r>
            <a:r>
              <a:rPr lang="sr-Cyrl-CS" sz="2400" dirty="0" smtClean="0">
                <a:solidFill>
                  <a:srgbClr val="FFFF00"/>
                </a:solidFill>
                <a:latin typeface="Arial" pitchFamily="34" charset="0"/>
                <a:cs typeface="Arial" pitchFamily="34" charset="0"/>
              </a:rPr>
              <a:t>не захтевају присуство селена, али не разграђују водоник-пероксид.</a:t>
            </a:r>
          </a:p>
          <a:p>
            <a:pPr eaLnBrk="1" hangingPunct="1">
              <a:lnSpc>
                <a:spcPct val="80000"/>
              </a:lnSpc>
              <a:buFont typeface="Wingdings" panose="05000000000000000000" pitchFamily="2" charset="2"/>
              <a:buNone/>
              <a:defRPr/>
            </a:pPr>
            <a:endParaRPr lang="sr-Cyrl-CS" sz="2400" dirty="0" smtClean="0">
              <a:solidFill>
                <a:srgbClr val="FFFF00"/>
              </a:solidFill>
              <a:latin typeface="Arial" pitchFamily="34" charset="0"/>
              <a:cs typeface="Arial" pitchFamily="34" charset="0"/>
            </a:endParaRPr>
          </a:p>
          <a:p>
            <a:pPr eaLnBrk="1" hangingPunct="1">
              <a:lnSpc>
                <a:spcPct val="80000"/>
              </a:lnSpc>
              <a:defRPr/>
            </a:pPr>
            <a:r>
              <a:rPr lang="sr-Cyrl-CS" sz="2400" dirty="0" smtClean="0">
                <a:latin typeface="Arial" pitchFamily="34" charset="0"/>
                <a:cs typeface="Arial" pitchFamily="34" charset="0"/>
              </a:rPr>
              <a:t>глутатион-</a:t>
            </a:r>
            <a:r>
              <a:rPr lang="en-US" sz="2400" dirty="0" smtClean="0">
                <a:latin typeface="Arial" pitchFamily="34" charset="0"/>
                <a:cs typeface="Arial" pitchFamily="34" charset="0"/>
              </a:rPr>
              <a:t>S</a:t>
            </a:r>
            <a:r>
              <a:rPr lang="sr-Cyrl-CS" sz="2400" dirty="0" smtClean="0">
                <a:latin typeface="Arial" pitchFamily="34" charset="0"/>
                <a:cs typeface="Arial" pitchFamily="34" charset="0"/>
              </a:rPr>
              <a:t>-трансферазе су производ две суперфамилије гена:</a:t>
            </a:r>
          </a:p>
          <a:p>
            <a:pPr lvl="1" eaLnBrk="1" hangingPunct="1">
              <a:lnSpc>
                <a:spcPct val="90000"/>
              </a:lnSpc>
              <a:defRPr/>
            </a:pPr>
            <a:r>
              <a:rPr lang="sr-Cyrl-CS" sz="2400" dirty="0" smtClean="0">
                <a:latin typeface="Arial" pitchFamily="34" charset="0"/>
                <a:cs typeface="Arial" pitchFamily="34" charset="0"/>
              </a:rPr>
              <a:t>гени који кодирају </a:t>
            </a:r>
            <a:r>
              <a:rPr lang="sr-Cyrl-CS" sz="2400" dirty="0" smtClean="0">
                <a:solidFill>
                  <a:srgbClr val="FFFF00"/>
                </a:solidFill>
                <a:latin typeface="Arial" pitchFamily="34" charset="0"/>
                <a:cs typeface="Arial" pitchFamily="34" charset="0"/>
              </a:rPr>
              <a:t>цитосолне, димерне изоензиме</a:t>
            </a:r>
            <a:r>
              <a:rPr lang="sr-Cyrl-CS" sz="2400" dirty="0" smtClean="0">
                <a:latin typeface="Arial" pitchFamily="34" charset="0"/>
                <a:cs typeface="Arial" pitchFamily="34" charset="0"/>
              </a:rPr>
              <a:t> (16 гена, подељени у 8 фамилија).</a:t>
            </a:r>
          </a:p>
          <a:p>
            <a:pPr lvl="1" eaLnBrk="1" hangingPunct="1">
              <a:lnSpc>
                <a:spcPct val="90000"/>
              </a:lnSpc>
              <a:defRPr/>
            </a:pPr>
            <a:r>
              <a:rPr lang="sr-Cyrl-CS" sz="2400" dirty="0" smtClean="0">
                <a:latin typeface="Arial" pitchFamily="34" charset="0"/>
                <a:cs typeface="Arial" pitchFamily="34" charset="0"/>
              </a:rPr>
              <a:t>гени који кодирају </a:t>
            </a:r>
            <a:r>
              <a:rPr lang="sr-Cyrl-CS" sz="2400" dirty="0" smtClean="0">
                <a:solidFill>
                  <a:srgbClr val="FFFF00"/>
                </a:solidFill>
                <a:latin typeface="Arial" pitchFamily="34" charset="0"/>
                <a:cs typeface="Arial" pitchFamily="34" charset="0"/>
              </a:rPr>
              <a:t>микрозомалне протеине</a:t>
            </a:r>
            <a:r>
              <a:rPr lang="sr-Cyrl-CS" sz="2400" dirty="0" smtClean="0">
                <a:latin typeface="Arial" pitchFamily="34" charset="0"/>
                <a:cs typeface="Arial" pitchFamily="34" charset="0"/>
              </a:rPr>
              <a:t>, тримерне структуре (</a:t>
            </a:r>
            <a:r>
              <a:rPr lang="sr-Latn-CS" sz="2400" i="1" dirty="0" smtClean="0">
                <a:latin typeface="Arial" pitchFamily="34" charset="0"/>
                <a:cs typeface="Arial" pitchFamily="34" charset="0"/>
              </a:rPr>
              <a:t>МА</a:t>
            </a:r>
            <a:r>
              <a:rPr lang="en-US" sz="2400" i="1" dirty="0">
                <a:latin typeface="Arial" pitchFamily="34" charset="0"/>
                <a:cs typeface="Arial" pitchFamily="34" charset="0"/>
              </a:rPr>
              <a:t>P</a:t>
            </a:r>
            <a:r>
              <a:rPr lang="sr-Latn-CS" sz="2400" i="1" dirty="0" smtClean="0">
                <a:latin typeface="Arial" pitchFamily="34" charset="0"/>
                <a:cs typeface="Arial" pitchFamily="34" charset="0"/>
              </a:rPr>
              <a:t>Е</a:t>
            </a:r>
            <a:r>
              <a:rPr lang="en-US" sz="2400" i="1" dirty="0" smtClean="0">
                <a:latin typeface="Arial" pitchFamily="34" charset="0"/>
                <a:cs typeface="Arial" pitchFamily="34" charset="0"/>
              </a:rPr>
              <a:t>G</a:t>
            </a:r>
            <a:r>
              <a:rPr lang="sr-Cyrl-CS" sz="2400" i="1" dirty="0" smtClean="0">
                <a:latin typeface="Arial" pitchFamily="34" charset="0"/>
                <a:cs typeface="Arial" pitchFamily="34" charset="0"/>
              </a:rPr>
              <a:t>  </a:t>
            </a:r>
            <a:r>
              <a:rPr lang="sr-Cyrl-CS" sz="2400" dirty="0" smtClean="0">
                <a:latin typeface="Arial" pitchFamily="34" charset="0"/>
                <a:cs typeface="Arial" pitchFamily="34" charset="0"/>
              </a:rPr>
              <a:t>ензими).</a:t>
            </a:r>
            <a:r>
              <a:rPr lang="sr-Latn-CS" sz="2400" b="1" dirty="0" smtClean="0">
                <a:latin typeface="Arial" pitchFamily="34" charset="0"/>
                <a:cs typeface="Arial" pitchFamily="34" charset="0"/>
              </a:rPr>
              <a:t> </a:t>
            </a:r>
            <a:endParaRPr lang="en-US" sz="2400" b="1" dirty="0" smtClean="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30646"/>
    </mc:Choice>
    <mc:Fallback xmlns="">
      <p:transition spd="slow" advTm="130646"/>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0" y="19050"/>
            <a:ext cx="9036050" cy="1143000"/>
          </a:xfrm>
        </p:spPr>
        <p:txBody>
          <a:bodyPr/>
          <a:lstStyle/>
          <a:p>
            <a:pPr eaLnBrk="1" hangingPunct="1">
              <a:defRPr/>
            </a:pPr>
            <a:r>
              <a:rPr lang="sr-Latn-CS" sz="4000" dirty="0" smtClean="0">
                <a:solidFill>
                  <a:srgbClr val="FFFF00"/>
                </a:solidFill>
                <a:latin typeface="Arial" pitchFamily="34" charset="0"/>
                <a:cs typeface="Arial" pitchFamily="34" charset="0"/>
              </a:rPr>
              <a:t>НЕЕНЗИМСКИ АНТИОКСИДАНСИ</a:t>
            </a:r>
          </a:p>
        </p:txBody>
      </p:sp>
      <p:graphicFrame>
        <p:nvGraphicFramePr>
          <p:cNvPr id="36905" name="Group 41"/>
          <p:cNvGraphicFramePr>
            <a:graphicFrameLocks noGrp="1"/>
          </p:cNvGraphicFramePr>
          <p:nvPr/>
        </p:nvGraphicFramePr>
        <p:xfrm>
          <a:off x="0" y="1219200"/>
          <a:ext cx="9144000" cy="5638801"/>
        </p:xfrm>
        <a:graphic>
          <a:graphicData uri="http://schemas.openxmlformats.org/drawingml/2006/table">
            <a:tbl>
              <a:tblPr/>
              <a:tblGrid>
                <a:gridCol w="2452688">
                  <a:extLst>
                    <a:ext uri="{9D8B030D-6E8A-4147-A177-3AD203B41FA5}">
                      <a16:colId xmlns:a16="http://schemas.microsoft.com/office/drawing/2014/main" val="20000"/>
                    </a:ext>
                  </a:extLst>
                </a:gridCol>
                <a:gridCol w="6691312">
                  <a:extLst>
                    <a:ext uri="{9D8B030D-6E8A-4147-A177-3AD203B41FA5}">
                      <a16:colId xmlns:a16="http://schemas.microsoft.com/office/drawing/2014/main" val="20001"/>
                    </a:ext>
                  </a:extLst>
                </a:gridCol>
              </a:tblGrid>
              <a:tr h="4953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Антиоксиданс</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Особине</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92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bg1"/>
                          </a:solidFill>
                          <a:effectLst/>
                          <a:latin typeface="Arial" charset="0"/>
                          <a:cs typeface="Times New Roman" pitchFamily="18" charset="0"/>
                        </a:rPr>
                        <a:t>Неезимски</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solidFill>
                      <a:srgbClr val="FFCC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sr-Latn-CS" sz="1600" b="1" i="0" u="none" strike="noStrike" cap="none" normalizeH="0" baseline="0" smtClean="0">
                        <a:ln>
                          <a:noFill/>
                        </a:ln>
                        <a:solidFill>
                          <a:schemeClr val="tx1"/>
                        </a:solidFill>
                        <a:effectLst/>
                        <a:latin typeface="Arial" charset="0"/>
                        <a:cs typeface="Arial" charset="0"/>
                      </a:endParaRP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solidFill>
                      <a:srgbClr val="FFCC00"/>
                    </a:solidFill>
                  </a:tcPr>
                </a:tc>
                <a:extLst>
                  <a:ext uri="{0D108BD9-81ED-4DB2-BD59-A6C34878D82A}">
                    <a16:rowId xmlns:a16="http://schemas.microsoft.com/office/drawing/2014/main" val="10001"/>
                  </a:ext>
                </a:extLst>
              </a:tr>
              <a:tr h="673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α-токоферол (витамин Е)</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липосолубилан; мембрански; прекида реакције радикала</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3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β-каротен</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липосолубилан; хватач синглет кисеоника</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3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аскорбинска кис. (вит</a:t>
                      </a:r>
                      <a:r>
                        <a:rPr kumimoji="1" lang="sr-Latn-CS" sz="1600" b="1" i="0" u="none" strike="noStrike" cap="none" normalizeH="0" baseline="0" smtClean="0">
                          <a:ln>
                            <a:noFill/>
                          </a:ln>
                          <a:solidFill>
                            <a:schemeClr val="tx1"/>
                          </a:solidFill>
                          <a:effectLst/>
                          <a:latin typeface="Arial" charset="0"/>
                          <a:cs typeface="Times New Roman" pitchFamily="18" charset="0"/>
                        </a:rPr>
                        <a:t>.</a:t>
                      </a:r>
                      <a:r>
                        <a:rPr kumimoji="1" lang="en-US" sz="1600" b="1" i="0" u="none" strike="noStrike" cap="none" normalizeH="0" baseline="0" smtClean="0">
                          <a:ln>
                            <a:noFill/>
                          </a:ln>
                          <a:solidFill>
                            <a:schemeClr val="tx1"/>
                          </a:solidFill>
                          <a:effectLst/>
                          <a:latin typeface="Arial" charset="0"/>
                          <a:cs typeface="Times New Roman" pitchFamily="18" charset="0"/>
                        </a:rPr>
                        <a:t> C)</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хидросолубилна; цитосолна; регенерише α-токоферол; прекида реакције радикала</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3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глутатион (GSH)</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хидросолубилан; различите антиоксидантне функције</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714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мокраћна киселина</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плазма; сакупљач радикала</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714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албумин</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плазма; везује јоне Fe </a:t>
                      </a:r>
                      <a:r>
                        <a:rPr kumimoji="1" lang="sr-Cyrl-CS" sz="1600" b="1" i="0" u="none" strike="noStrike" cap="none" normalizeH="0" baseline="0" smtClean="0">
                          <a:ln>
                            <a:noFill/>
                          </a:ln>
                          <a:solidFill>
                            <a:schemeClr val="tx1"/>
                          </a:solidFill>
                          <a:effectLst/>
                          <a:latin typeface="Arial" charset="0"/>
                          <a:cs typeface="Times New Roman" pitchFamily="18" charset="0"/>
                        </a:rPr>
                        <a:t>и</a:t>
                      </a:r>
                      <a:r>
                        <a:rPr kumimoji="1" lang="en-US" sz="1600" b="1" i="0" u="none" strike="noStrike" cap="none" normalizeH="0" baseline="0" smtClean="0">
                          <a:ln>
                            <a:noFill/>
                          </a:ln>
                          <a:solidFill>
                            <a:schemeClr val="tx1"/>
                          </a:solidFill>
                          <a:effectLst/>
                          <a:latin typeface="Arial" charset="0"/>
                          <a:cs typeface="Times New Roman" pitchFamily="18" charset="0"/>
                        </a:rPr>
                        <a:t> Cu</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73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церулоплазмин</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плазма; везује јоне Cu</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69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трансферин</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плазма; везује слободно гвожђе</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635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73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хаптоглобин</a:t>
                      </a:r>
                    </a:p>
                  </a:txBody>
                  <a:tcPr marL="92075" marR="92075" marT="46038" marB="46038" horzOverflow="overflow">
                    <a:lnL w="38100" cap="flat" cmpd="sng" algn="ctr">
                      <a:solidFill>
                        <a:srgbClr val="FFCC00"/>
                      </a:solidFill>
                      <a:prstDash val="solid"/>
                      <a:round/>
                      <a:headEnd type="none" w="med" len="med"/>
                      <a:tailEnd type="none" w="med" len="med"/>
                    </a:lnL>
                    <a:lnR w="635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600" b="1" i="0" u="none" strike="noStrike" cap="none" normalizeH="0" baseline="0" smtClean="0">
                          <a:ln>
                            <a:noFill/>
                          </a:ln>
                          <a:solidFill>
                            <a:schemeClr val="tx1"/>
                          </a:solidFill>
                          <a:effectLst/>
                          <a:latin typeface="Arial" charset="0"/>
                          <a:cs typeface="Times New Roman" pitchFamily="18" charset="0"/>
                        </a:rPr>
                        <a:t>плазма; везује слободни хемоглобин</a:t>
                      </a:r>
                    </a:p>
                  </a:txBody>
                  <a:tcPr marL="92075" marR="92075" marT="46038" marB="46038" horzOverflow="overflow">
                    <a:lnL w="6350" cap="flat" cmpd="sng" algn="ctr">
                      <a:solidFill>
                        <a:srgbClr val="FFCC00"/>
                      </a:solidFill>
                      <a:prstDash val="solid"/>
                      <a:round/>
                      <a:headEnd type="none" w="med" len="med"/>
                      <a:tailEnd type="none" w="med" len="med"/>
                    </a:lnL>
                    <a:lnR w="38100" cap="flat" cmpd="sng" algn="ctr">
                      <a:solidFill>
                        <a:srgbClr val="FFCC00"/>
                      </a:solidFill>
                      <a:prstDash val="solid"/>
                      <a:round/>
                      <a:headEnd type="none" w="med" len="med"/>
                      <a:tailEnd type="none" w="med" len="med"/>
                    </a:lnR>
                    <a:lnT w="6350" cap="flat" cmpd="sng" algn="ctr">
                      <a:solidFill>
                        <a:srgbClr val="FFCC00"/>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99959"/>
    </mc:Choice>
    <mc:Fallback xmlns="">
      <p:transition spd="slow" advTm="99959"/>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0" y="274638"/>
            <a:ext cx="9144000" cy="1143000"/>
          </a:xfrm>
        </p:spPr>
        <p:txBody>
          <a:bodyPr/>
          <a:lstStyle/>
          <a:p>
            <a:pPr eaLnBrk="1" hangingPunct="1">
              <a:defRPr/>
            </a:pPr>
            <a:r>
              <a:rPr lang="sr-Latn-CS" sz="4000" dirty="0" smtClean="0">
                <a:solidFill>
                  <a:srgbClr val="FFFF00"/>
                </a:solidFill>
                <a:latin typeface="Arial" pitchFamily="34" charset="0"/>
                <a:cs typeface="Arial" pitchFamily="34" charset="0"/>
              </a:rPr>
              <a:t>НЕЕНЗИМСКИ АНТИОКСИДАНСИ</a:t>
            </a:r>
          </a:p>
        </p:txBody>
      </p:sp>
      <p:sp>
        <p:nvSpPr>
          <p:cNvPr id="38915" name="Rectangle 3"/>
          <p:cNvSpPr>
            <a:spLocks noGrp="1" noChangeArrowheads="1"/>
          </p:cNvSpPr>
          <p:nvPr>
            <p:ph type="body" idx="1"/>
          </p:nvPr>
        </p:nvSpPr>
        <p:spPr>
          <a:xfrm>
            <a:off x="323850" y="1628775"/>
            <a:ext cx="8455025" cy="5229225"/>
          </a:xfrm>
        </p:spPr>
        <p:txBody>
          <a:bodyPr/>
          <a:lstStyle/>
          <a:p>
            <a:pPr eaLnBrk="1" hangingPunct="1">
              <a:lnSpc>
                <a:spcPct val="80000"/>
              </a:lnSpc>
              <a:buFont typeface="Wingdings" panose="05000000000000000000" pitchFamily="2" charset="2"/>
              <a:buNone/>
              <a:defRPr/>
            </a:pPr>
            <a:r>
              <a:rPr lang="sr-Latn-CS" b="1" u="sng" dirty="0" smtClean="0">
                <a:solidFill>
                  <a:srgbClr val="FFFF00"/>
                </a:solidFill>
                <a:latin typeface="Arial" pitchFamily="34" charset="0"/>
                <a:cs typeface="Arial" pitchFamily="34" charset="0"/>
              </a:rPr>
              <a:t>ГЛУТАТИОН (GSH)</a:t>
            </a:r>
          </a:p>
          <a:p>
            <a:pPr eaLnBrk="1" hangingPunct="1">
              <a:lnSpc>
                <a:spcPct val="80000"/>
              </a:lnSpc>
              <a:defRPr/>
            </a:pPr>
            <a:r>
              <a:rPr lang="sr-Latn-CS" dirty="0" smtClean="0">
                <a:latin typeface="Arial" pitchFamily="34" charset="0"/>
                <a:cs typeface="Arial" pitchFamily="34" charset="0"/>
              </a:rPr>
              <a:t>најзначајније </a:t>
            </a:r>
            <a:r>
              <a:rPr lang="sr-Latn-CS" dirty="0" smtClean="0">
                <a:solidFill>
                  <a:srgbClr val="FFFF00"/>
                </a:solidFill>
                <a:latin typeface="Arial" pitchFamily="34" charset="0"/>
                <a:cs typeface="Arial" pitchFamily="34" charset="0"/>
              </a:rPr>
              <a:t>непротеинско нискомолекуларно тиол</a:t>
            </a:r>
            <a:r>
              <a:rPr lang="sr-Latn-CS" dirty="0" smtClean="0">
                <a:latin typeface="Arial" pitchFamily="34" charset="0"/>
                <a:cs typeface="Arial" pitchFamily="34" charset="0"/>
              </a:rPr>
              <a:t> једињење</a:t>
            </a:r>
            <a:r>
              <a:rPr lang="sr-Cyrl-CS" dirty="0" smtClean="0">
                <a:latin typeface="Arial" pitchFamily="34" charset="0"/>
                <a:cs typeface="Arial" pitchFamily="34" charset="0"/>
              </a:rPr>
              <a:t>.</a:t>
            </a:r>
            <a:endParaRPr lang="sr-Latn-CS" dirty="0" smtClean="0">
              <a:latin typeface="Arial" pitchFamily="34" charset="0"/>
              <a:cs typeface="Arial" pitchFamily="34" charset="0"/>
            </a:endParaRPr>
          </a:p>
          <a:p>
            <a:pPr eaLnBrk="1" hangingPunct="1">
              <a:lnSpc>
                <a:spcPct val="80000"/>
              </a:lnSpc>
              <a:defRPr/>
            </a:pPr>
            <a:r>
              <a:rPr lang="sr-Latn-CS" dirty="0" smtClean="0">
                <a:latin typeface="Arial" pitchFamily="34" charset="0"/>
                <a:cs typeface="Arial" pitchFamily="34" charset="0"/>
              </a:rPr>
              <a:t>у ћелијама присутан у милимоларним концентрацијама</a:t>
            </a:r>
            <a:r>
              <a:rPr lang="sr-Cyrl-CS" dirty="0" smtClean="0">
                <a:latin typeface="Arial" pitchFamily="34" charset="0"/>
                <a:cs typeface="Arial" pitchFamily="34" charset="0"/>
              </a:rPr>
              <a:t>.</a:t>
            </a:r>
            <a:endParaRPr lang="sr-Latn-CS" dirty="0" smtClean="0">
              <a:latin typeface="Arial" pitchFamily="34" charset="0"/>
              <a:cs typeface="Arial" pitchFamily="34" charset="0"/>
            </a:endParaRPr>
          </a:p>
          <a:p>
            <a:pPr eaLnBrk="1" hangingPunct="1">
              <a:lnSpc>
                <a:spcPct val="80000"/>
              </a:lnSpc>
              <a:defRPr/>
            </a:pPr>
            <a:r>
              <a:rPr lang="sr-Latn-CS" dirty="0" smtClean="0">
                <a:latin typeface="Arial" pitchFamily="34" charset="0"/>
                <a:cs typeface="Arial" pitchFamily="34" charset="0"/>
              </a:rPr>
              <a:t>у ћелијама има бројне улоге; веома је значајан у антиоксидативној заштити</a:t>
            </a:r>
            <a:r>
              <a:rPr lang="sr-Cyrl-CS" dirty="0" smtClean="0">
                <a:latin typeface="Arial" pitchFamily="34" charset="0"/>
                <a:cs typeface="Arial" pitchFamily="34" charset="0"/>
              </a:rPr>
              <a:t>.</a:t>
            </a:r>
            <a:endParaRPr lang="sr-Latn-CS" dirty="0" smtClean="0">
              <a:latin typeface="Arial" pitchFamily="34" charset="0"/>
              <a:cs typeface="Arial" pitchFamily="34" charset="0"/>
            </a:endParaRPr>
          </a:p>
          <a:p>
            <a:pPr eaLnBrk="1" hangingPunct="1">
              <a:lnSpc>
                <a:spcPct val="80000"/>
              </a:lnSpc>
              <a:defRPr/>
            </a:pPr>
            <a:r>
              <a:rPr lang="sr-Latn-CS" dirty="0" smtClean="0">
                <a:latin typeface="Arial" pitchFamily="34" charset="0"/>
                <a:cs typeface="Arial" pitchFamily="34" charset="0"/>
              </a:rPr>
              <a:t>редукована форма је кофактор GSH-Px и глутатион-S-трансфераза</a:t>
            </a:r>
            <a:r>
              <a:rPr lang="sr-Cyrl-CS" dirty="0" smtClean="0">
                <a:latin typeface="Arial" pitchFamily="34" charset="0"/>
                <a:cs typeface="Arial" pitchFamily="34" charset="0"/>
              </a:rPr>
              <a:t>.</a:t>
            </a:r>
            <a:r>
              <a:rPr lang="sr-Latn-CS" dirty="0" smtClean="0">
                <a:latin typeface="Arial" pitchFamily="34" charset="0"/>
                <a:cs typeface="Arial" pitchFamily="34" charset="0"/>
              </a:rPr>
              <a:t> </a:t>
            </a:r>
          </a:p>
          <a:p>
            <a:pPr eaLnBrk="1" hangingPunct="1">
              <a:lnSpc>
                <a:spcPct val="80000"/>
              </a:lnSpc>
              <a:defRPr/>
            </a:pPr>
            <a:r>
              <a:rPr lang="sr-Latn-CS" dirty="0" smtClean="0">
                <a:latin typeface="Arial" pitchFamily="34" charset="0"/>
                <a:cs typeface="Arial" pitchFamily="34" charset="0"/>
              </a:rPr>
              <a:t>реагује са </a:t>
            </a:r>
            <a:r>
              <a:rPr lang="el-GR" dirty="0" smtClean="0">
                <a:solidFill>
                  <a:srgbClr val="FFFF00"/>
                </a:solidFill>
                <a:latin typeface="Arial" pitchFamily="34" charset="0"/>
                <a:cs typeface="Arial" pitchFamily="34" charset="0"/>
              </a:rPr>
              <a:t>α</a:t>
            </a:r>
            <a:r>
              <a:rPr lang="sr-Latn-CS" dirty="0" smtClean="0">
                <a:solidFill>
                  <a:srgbClr val="FFFF00"/>
                </a:solidFill>
                <a:latin typeface="Arial" pitchFamily="34" charset="0"/>
                <a:cs typeface="Arial" pitchFamily="34" charset="0"/>
              </a:rPr>
              <a:t>-токоферил</a:t>
            </a:r>
            <a:r>
              <a:rPr lang="sr-Latn-CS" dirty="0" smtClean="0">
                <a:latin typeface="Arial" pitchFamily="34" charset="0"/>
                <a:cs typeface="Arial" pitchFamily="34" charset="0"/>
              </a:rPr>
              <a:t> радикалом и регенерише </a:t>
            </a:r>
            <a:r>
              <a:rPr lang="el-GR" dirty="0" smtClean="0">
                <a:latin typeface="Arial" pitchFamily="34" charset="0"/>
                <a:cs typeface="Arial" pitchFamily="34" charset="0"/>
              </a:rPr>
              <a:t>α</a:t>
            </a:r>
            <a:r>
              <a:rPr lang="sr-Latn-CS" dirty="0" smtClean="0">
                <a:latin typeface="Arial" pitchFamily="34" charset="0"/>
                <a:cs typeface="Arial" pitchFamily="34" charset="0"/>
              </a:rPr>
              <a:t>-токоферол</a:t>
            </a:r>
            <a:r>
              <a:rPr lang="sr-Cyrl-CS" dirty="0" smtClean="0">
                <a:latin typeface="Arial" pitchFamily="34" charset="0"/>
                <a:cs typeface="Arial" pitchFamily="34" charset="0"/>
              </a:rPr>
              <a:t>.</a:t>
            </a:r>
            <a:endParaRPr lang="el-GR" dirty="0" smtClean="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94881"/>
    </mc:Choice>
    <mc:Fallback xmlns="">
      <p:transition spd="slow" advTm="94881"/>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a:xfrm>
            <a:off x="468313" y="549275"/>
            <a:ext cx="8229600" cy="1143000"/>
          </a:xfrm>
        </p:spPr>
        <p:txBody>
          <a:bodyPr/>
          <a:lstStyle/>
          <a:p>
            <a:pPr eaLnBrk="1" hangingPunct="1">
              <a:defRPr/>
            </a:pPr>
            <a:r>
              <a:rPr lang="sr-Latn-CS" sz="4000" dirty="0" smtClean="0">
                <a:solidFill>
                  <a:srgbClr val="FFFF00"/>
                </a:solidFill>
                <a:latin typeface="Arial" pitchFamily="34" charset="0"/>
                <a:cs typeface="Arial" pitchFamily="34" charset="0"/>
              </a:rPr>
              <a:t>ГЛУТАТИОН (GSH)</a:t>
            </a:r>
            <a:br>
              <a:rPr lang="sr-Latn-CS" sz="4000" dirty="0" smtClean="0">
                <a:solidFill>
                  <a:srgbClr val="FFFF00"/>
                </a:solidFill>
                <a:latin typeface="Arial" pitchFamily="34" charset="0"/>
                <a:cs typeface="Arial" pitchFamily="34" charset="0"/>
              </a:rPr>
            </a:br>
            <a:endParaRPr lang="en-US" sz="4000" dirty="0" smtClean="0">
              <a:solidFill>
                <a:srgbClr val="FFFF00"/>
              </a:solidFill>
              <a:latin typeface="Arial" pitchFamily="34" charset="0"/>
              <a:cs typeface="Arial" pitchFamily="34" charset="0"/>
            </a:endParaRPr>
          </a:p>
        </p:txBody>
      </p:sp>
      <p:pic>
        <p:nvPicPr>
          <p:cNvPr id="67587" name="Picture 3" descr="glutathionestick"/>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323850" y="1628775"/>
            <a:ext cx="3432175" cy="2024063"/>
          </a:xfrm>
        </p:spPr>
      </p:pic>
      <p:pic>
        <p:nvPicPr>
          <p:cNvPr id="67588" name="Picture 4" descr="GS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3644900"/>
            <a:ext cx="3779837"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 Box 5"/>
          <p:cNvSpPr txBox="1">
            <a:spLocks noChangeArrowheads="1"/>
          </p:cNvSpPr>
          <p:nvPr/>
        </p:nvSpPr>
        <p:spPr bwMode="auto">
          <a:xfrm>
            <a:off x="4140200" y="1389063"/>
            <a:ext cx="5111750" cy="4586287"/>
          </a:xfrm>
          <a:prstGeom prst="rect">
            <a:avLst/>
          </a:prstGeom>
          <a:noFill/>
          <a:ln w="9525" algn="ctr">
            <a:noFill/>
            <a:miter lim="800000"/>
            <a:headEnd/>
            <a:tailEnd/>
          </a:ln>
        </p:spPr>
        <p:txBody>
          <a:bodyPr lIns="92075" tIns="46038" rIns="92075" bIns="46038" anchor="b">
            <a:spAutoFit/>
          </a:bodyPr>
          <a:lstStyle/>
          <a:p>
            <a:pPr eaLnBrk="0" hangingPunct="0">
              <a:defRPr/>
            </a:pPr>
            <a:r>
              <a:rPr lang="sr-Cyrl-CS" sz="2400" b="1" u="sng" dirty="0">
                <a:solidFill>
                  <a:srgbClr val="FFFF00"/>
                </a:solidFill>
                <a:effectLst>
                  <a:outerShdw blurRad="38100" dist="38100" dir="2700000" algn="tl">
                    <a:srgbClr val="000000">
                      <a:alpha val="43137"/>
                    </a:srgbClr>
                  </a:outerShdw>
                </a:effectLst>
                <a:latin typeface="Arial" pitchFamily="34" charset="0"/>
              </a:rPr>
              <a:t>Трипептид</a:t>
            </a:r>
            <a:r>
              <a:rPr lang="sr-Cyrl-CS" sz="2400" dirty="0">
                <a:solidFill>
                  <a:srgbClr val="FFFF00"/>
                </a:solidFill>
                <a:effectLst>
                  <a:outerShdw blurRad="38100" dist="38100" dir="2700000" algn="tl">
                    <a:srgbClr val="000000">
                      <a:alpha val="43137"/>
                    </a:srgbClr>
                  </a:outerShdw>
                </a:effectLst>
                <a:latin typeface="Arial" pitchFamily="34" charset="0"/>
              </a:rPr>
              <a:t>: </a:t>
            </a:r>
            <a:r>
              <a:rPr lang="sr-Latn-CS" sz="2400" i="1" dirty="0">
                <a:solidFill>
                  <a:srgbClr val="FFFF00"/>
                </a:solidFill>
                <a:effectLst>
                  <a:outerShdw blurRad="38100" dist="38100" dir="2700000" algn="tl">
                    <a:srgbClr val="000000">
                      <a:alpha val="43137"/>
                    </a:srgbClr>
                  </a:outerShdw>
                </a:effectLst>
                <a:latin typeface="Arial" pitchFamily="34" charset="0"/>
              </a:rPr>
              <a:t>L</a:t>
            </a:r>
            <a:r>
              <a:rPr lang="sr-Cyrl-CS" sz="2400" dirty="0">
                <a:solidFill>
                  <a:srgbClr val="FFFF00"/>
                </a:solidFill>
                <a:effectLst>
                  <a:outerShdw blurRad="38100" dist="38100" dir="2700000" algn="tl">
                    <a:srgbClr val="000000">
                      <a:alpha val="43137"/>
                    </a:srgbClr>
                  </a:outerShdw>
                </a:effectLst>
                <a:latin typeface="Arial" pitchFamily="34" charset="0"/>
              </a:rPr>
              <a:t>-γ-glutamil-</a:t>
            </a:r>
            <a:r>
              <a:rPr lang="sr-Latn-CS" sz="2400" i="1" dirty="0">
                <a:solidFill>
                  <a:srgbClr val="FFFF00"/>
                </a:solidFill>
                <a:effectLst>
                  <a:outerShdw blurRad="38100" dist="38100" dir="2700000" algn="tl">
                    <a:srgbClr val="000000">
                      <a:alpha val="43137"/>
                    </a:srgbClr>
                  </a:outerShdw>
                </a:effectLst>
                <a:latin typeface="Arial" pitchFamily="34" charset="0"/>
              </a:rPr>
              <a:t>L</a:t>
            </a:r>
            <a:r>
              <a:rPr lang="sr-Cyrl-CS" sz="2400" dirty="0">
                <a:solidFill>
                  <a:srgbClr val="FFFF00"/>
                </a:solidFill>
                <a:effectLst>
                  <a:outerShdw blurRad="38100" dist="38100" dir="2700000" algn="tl">
                    <a:srgbClr val="000000">
                      <a:alpha val="43137"/>
                    </a:srgbClr>
                  </a:outerShdw>
                </a:effectLst>
                <a:latin typeface="Arial" pitchFamily="34" charset="0"/>
              </a:rPr>
              <a:t>-</a:t>
            </a:r>
            <a:r>
              <a:rPr lang="sr-Latn-CS" sz="2400" dirty="0">
                <a:solidFill>
                  <a:srgbClr val="FFFF00"/>
                </a:solidFill>
                <a:effectLst>
                  <a:outerShdw blurRad="38100" dist="38100" dir="2700000" algn="tl">
                    <a:srgbClr val="000000">
                      <a:alpha val="43137"/>
                    </a:srgbClr>
                  </a:outerShdw>
                </a:effectLst>
                <a:latin typeface="Arial" pitchFamily="34" charset="0"/>
              </a:rPr>
              <a:t>cisteinil-</a:t>
            </a:r>
            <a:r>
              <a:rPr lang="sr-Cyrl-CS" sz="2400" dirty="0">
                <a:solidFill>
                  <a:srgbClr val="FFFF00"/>
                </a:solidFill>
                <a:effectLst>
                  <a:outerShdw blurRad="38100" dist="38100" dir="2700000" algn="tl">
                    <a:srgbClr val="000000">
                      <a:alpha val="43137"/>
                    </a:srgbClr>
                  </a:outerShdw>
                </a:effectLst>
                <a:latin typeface="Arial" pitchFamily="34" charset="0"/>
              </a:rPr>
              <a:t>glicin </a:t>
            </a:r>
            <a:endParaRPr lang="sr-Latn-CS" sz="2400" dirty="0">
              <a:solidFill>
                <a:srgbClr val="FFFF00"/>
              </a:solidFill>
              <a:effectLst>
                <a:outerShdw blurRad="38100" dist="38100" dir="2700000" algn="tl">
                  <a:srgbClr val="000000">
                    <a:alpha val="43137"/>
                  </a:srgbClr>
                </a:outerShdw>
              </a:effectLst>
              <a:latin typeface="Arial" pitchFamily="34" charset="0"/>
            </a:endParaRPr>
          </a:p>
          <a:p>
            <a:pPr eaLnBrk="0" hangingPunct="0">
              <a:defRPr/>
            </a:pPr>
            <a:endParaRPr lang="sr-Cyrl-CS" sz="2400" dirty="0">
              <a:solidFill>
                <a:srgbClr val="FFFF00"/>
              </a:solidFill>
              <a:effectLst>
                <a:outerShdw blurRad="38100" dist="38100" dir="2700000" algn="tl">
                  <a:srgbClr val="000000">
                    <a:alpha val="43137"/>
                  </a:srgbClr>
                </a:outerShdw>
              </a:effectLst>
              <a:latin typeface="Arial" pitchFamily="34" charset="0"/>
            </a:endParaRPr>
          </a:p>
          <a:p>
            <a:pPr eaLnBrk="0" hangingPunct="0">
              <a:defRPr/>
            </a:pPr>
            <a:r>
              <a:rPr lang="sr-Cyrl-CS" sz="2000" dirty="0">
                <a:effectLst>
                  <a:outerShdw blurRad="38100" dist="38100" dir="2700000" algn="tl">
                    <a:srgbClr val="000000">
                      <a:alpha val="43137"/>
                    </a:srgbClr>
                  </a:outerShdw>
                </a:effectLst>
                <a:latin typeface="Arial" pitchFamily="34" charset="0"/>
              </a:rPr>
              <a:t>У ћелији као тиол, </a:t>
            </a:r>
            <a:r>
              <a:rPr lang="sr-Latn-CS" sz="2000" dirty="0">
                <a:effectLst>
                  <a:outerShdw blurRad="38100" dist="38100" dir="2700000" algn="tl">
                    <a:srgbClr val="000000">
                      <a:alpha val="43137"/>
                    </a:srgbClr>
                  </a:outerShdw>
                </a:effectLst>
                <a:latin typeface="Arial" pitchFamily="34" charset="0"/>
              </a:rPr>
              <a:t>GSH</a:t>
            </a:r>
            <a:r>
              <a:rPr lang="sr-Cyrl-CS" sz="2000" dirty="0">
                <a:effectLst>
                  <a:outerShdw blurRad="38100" dist="38100" dir="2700000" algn="tl">
                    <a:srgbClr val="000000">
                      <a:alpha val="43137"/>
                    </a:srgbClr>
                  </a:outerShdw>
                </a:effectLst>
                <a:latin typeface="Arial" pitchFamily="34" charset="0"/>
              </a:rPr>
              <a:t>, много мање</a:t>
            </a:r>
            <a:endParaRPr lang="sr-Latn-CS" sz="2000" dirty="0">
              <a:effectLst>
                <a:outerShdw blurRad="38100" dist="38100" dir="2700000" algn="tl">
                  <a:srgbClr val="000000">
                    <a:alpha val="43137"/>
                  </a:srgbClr>
                </a:outerShdw>
              </a:effectLst>
              <a:latin typeface="Arial" pitchFamily="34" charset="0"/>
            </a:endParaRPr>
          </a:p>
          <a:p>
            <a:pPr eaLnBrk="0" hangingPunct="0">
              <a:defRPr/>
            </a:pPr>
            <a:r>
              <a:rPr lang="sr-Cyrl-CS" sz="2000" dirty="0">
                <a:effectLst>
                  <a:outerShdw blurRad="38100" dist="38100" dir="2700000" algn="tl">
                    <a:srgbClr val="000000">
                      <a:alpha val="43137"/>
                    </a:srgbClr>
                  </a:outerShdw>
                </a:effectLst>
                <a:latin typeface="Arial" pitchFamily="34" charset="0"/>
              </a:rPr>
              <a:t> као дисулфид </a:t>
            </a:r>
            <a:r>
              <a:rPr lang="sr-Latn-CS" sz="2000" dirty="0">
                <a:effectLst>
                  <a:outerShdw blurRad="38100" dist="38100" dir="2700000" algn="tl">
                    <a:srgbClr val="000000">
                      <a:alpha val="43137"/>
                    </a:srgbClr>
                  </a:outerShdw>
                </a:effectLst>
                <a:latin typeface="Arial" pitchFamily="34" charset="0"/>
              </a:rPr>
              <a:t>GSSG</a:t>
            </a:r>
            <a:r>
              <a:rPr lang="sr-Cyrl-CS" sz="2000" dirty="0">
                <a:effectLst>
                  <a:outerShdw blurRad="38100" dist="38100" dir="2700000" algn="tl">
                    <a:srgbClr val="000000">
                      <a:alpha val="43137"/>
                    </a:srgbClr>
                  </a:outerShdw>
                </a:effectLst>
                <a:latin typeface="Arial" pitchFamily="34" charset="0"/>
              </a:rPr>
              <a:t>.</a:t>
            </a:r>
            <a:endParaRPr lang="sr-Latn-CS" sz="2000" dirty="0">
              <a:effectLst>
                <a:outerShdw blurRad="38100" dist="38100" dir="2700000" algn="tl">
                  <a:srgbClr val="000000">
                    <a:alpha val="43137"/>
                  </a:srgbClr>
                </a:outerShdw>
              </a:effectLst>
              <a:latin typeface="Arial" pitchFamily="34" charset="0"/>
            </a:endParaRPr>
          </a:p>
          <a:p>
            <a:pPr eaLnBrk="0" hangingPunct="0">
              <a:defRPr/>
            </a:pPr>
            <a:endParaRPr lang="sr-Cyrl-CS" sz="2000" dirty="0">
              <a:effectLst>
                <a:outerShdw blurRad="38100" dist="38100" dir="2700000" algn="tl">
                  <a:srgbClr val="000000">
                    <a:alpha val="43137"/>
                  </a:srgbClr>
                </a:outerShdw>
              </a:effectLst>
              <a:latin typeface="Arial" pitchFamily="34" charset="0"/>
            </a:endParaRPr>
          </a:p>
          <a:p>
            <a:pPr eaLnBrk="0" hangingPunct="0">
              <a:defRPr/>
            </a:pPr>
            <a:r>
              <a:rPr lang="sr-Cyrl-CS" sz="2000" dirty="0">
                <a:effectLst>
                  <a:outerShdw blurRad="38100" dist="38100" dir="2700000" algn="tl">
                    <a:srgbClr val="000000">
                      <a:alpha val="43137"/>
                    </a:srgbClr>
                  </a:outerShdw>
                </a:effectLst>
                <a:latin typeface="Arial" pitchFamily="34" charset="0"/>
              </a:rPr>
              <a:t>Улога у заштити од дејства слободних </a:t>
            </a:r>
            <a:endParaRPr lang="sr-Latn-CS" sz="2000" dirty="0">
              <a:effectLst>
                <a:outerShdw blurRad="38100" dist="38100" dir="2700000" algn="tl">
                  <a:srgbClr val="000000">
                    <a:alpha val="43137"/>
                  </a:srgbClr>
                </a:outerShdw>
              </a:effectLst>
              <a:latin typeface="Arial" pitchFamily="34" charset="0"/>
            </a:endParaRPr>
          </a:p>
          <a:p>
            <a:pPr eaLnBrk="0" hangingPunct="0">
              <a:defRPr/>
            </a:pPr>
            <a:r>
              <a:rPr lang="sr-Cyrl-CS" sz="2000" dirty="0">
                <a:effectLst>
                  <a:outerShdw blurRad="38100" dist="38100" dir="2700000" algn="tl">
                    <a:srgbClr val="000000">
                      <a:alpha val="43137"/>
                    </a:srgbClr>
                  </a:outerShdw>
                </a:effectLst>
                <a:latin typeface="Arial" pitchFamily="34" charset="0"/>
              </a:rPr>
              <a:t>радикала: </a:t>
            </a:r>
          </a:p>
          <a:p>
            <a:pPr lvl="1" eaLnBrk="0" hangingPunct="0">
              <a:defRPr/>
            </a:pPr>
            <a:r>
              <a:rPr lang="sr-Latn-CS" sz="2000" dirty="0">
                <a:effectLst>
                  <a:outerShdw blurRad="38100" dist="38100" dir="2700000" algn="tl">
                    <a:srgbClr val="000000">
                      <a:alpha val="43137"/>
                    </a:srgbClr>
                  </a:outerShdw>
                </a:effectLst>
                <a:latin typeface="Arial" pitchFamily="34" charset="0"/>
              </a:rPr>
              <a:t>	</a:t>
            </a:r>
            <a:r>
              <a:rPr lang="sr-Cyrl-CS" sz="2000" dirty="0">
                <a:effectLst>
                  <a:outerShdw blurRad="38100" dist="38100" dir="2700000" algn="tl">
                    <a:srgbClr val="000000">
                      <a:alpha val="43137"/>
                    </a:srgbClr>
                  </a:outerShdw>
                </a:effectLst>
                <a:latin typeface="Arial" pitchFamily="34" charset="0"/>
              </a:rPr>
              <a:t>- значајан антиоксиданс,</a:t>
            </a:r>
          </a:p>
          <a:p>
            <a:pPr lvl="1" eaLnBrk="0" hangingPunct="0">
              <a:defRPr/>
            </a:pPr>
            <a:r>
              <a:rPr lang="sr-Latn-CS" sz="2000" dirty="0">
                <a:effectLst>
                  <a:outerShdw blurRad="38100" dist="38100" dir="2700000" algn="tl">
                    <a:srgbClr val="000000">
                      <a:alpha val="43137"/>
                    </a:srgbClr>
                  </a:outerShdw>
                </a:effectLst>
                <a:latin typeface="Arial" pitchFamily="34" charset="0"/>
              </a:rPr>
              <a:t>	</a:t>
            </a:r>
            <a:r>
              <a:rPr lang="sr-Cyrl-CS" sz="2000" dirty="0">
                <a:effectLst>
                  <a:outerShdw blurRad="38100" dist="38100" dir="2700000" algn="tl">
                    <a:srgbClr val="000000">
                      <a:alpha val="43137"/>
                    </a:srgbClr>
                  </a:outerShdw>
                </a:effectLst>
                <a:latin typeface="Arial" pitchFamily="34" charset="0"/>
              </a:rPr>
              <a:t>- ко-супстрат </a:t>
            </a:r>
            <a:r>
              <a:rPr lang="sr-Latn-CS" sz="2000" dirty="0">
                <a:effectLst>
                  <a:outerShdw blurRad="38100" dist="38100" dir="2700000" algn="tl">
                    <a:srgbClr val="000000">
                      <a:alpha val="43137"/>
                    </a:srgbClr>
                  </a:outerShdw>
                </a:effectLst>
                <a:latin typeface="Arial" pitchFamily="34" charset="0"/>
              </a:rPr>
              <a:t>Sе-</a:t>
            </a:r>
            <a:r>
              <a:rPr lang="sr-Cyrl-CS" sz="2000" dirty="0">
                <a:effectLst>
                  <a:outerShdw blurRad="38100" dist="38100" dir="2700000" algn="tl">
                    <a:srgbClr val="000000">
                      <a:alpha val="43137"/>
                    </a:srgbClr>
                  </a:outerShdw>
                </a:effectLst>
                <a:latin typeface="Arial" pitchFamily="34" charset="0"/>
              </a:rPr>
              <a:t>ензима,</a:t>
            </a:r>
          </a:p>
          <a:p>
            <a:pPr lvl="1" eaLnBrk="0" hangingPunct="0">
              <a:defRPr/>
            </a:pPr>
            <a:r>
              <a:rPr lang="sr-Latn-CS" sz="2000" dirty="0">
                <a:effectLst>
                  <a:outerShdw blurRad="38100" dist="38100" dir="2700000" algn="tl">
                    <a:srgbClr val="000000">
                      <a:alpha val="43137"/>
                    </a:srgbClr>
                  </a:outerShdw>
                </a:effectLst>
                <a:latin typeface="Arial" pitchFamily="34" charset="0"/>
              </a:rPr>
              <a:t>	</a:t>
            </a:r>
            <a:r>
              <a:rPr lang="sr-Cyrl-CS" sz="2000" dirty="0">
                <a:effectLst>
                  <a:outerShdw blurRad="38100" dist="38100" dir="2700000" algn="tl">
                    <a:srgbClr val="000000">
                      <a:alpha val="43137"/>
                    </a:srgbClr>
                  </a:outerShdw>
                </a:effectLst>
                <a:latin typeface="Arial" pitchFamily="34" charset="0"/>
              </a:rPr>
              <a:t>- глутатионски редокс циклус.</a:t>
            </a:r>
            <a:endParaRPr lang="sr-Latn-CS" sz="2000" dirty="0">
              <a:effectLst>
                <a:outerShdw blurRad="38100" dist="38100" dir="2700000" algn="tl">
                  <a:srgbClr val="000000">
                    <a:alpha val="43137"/>
                  </a:srgbClr>
                </a:outerShdw>
              </a:effectLst>
              <a:latin typeface="Arial" pitchFamily="34" charset="0"/>
            </a:endParaRPr>
          </a:p>
          <a:p>
            <a:pPr lvl="1" eaLnBrk="0" hangingPunct="0">
              <a:defRPr/>
            </a:pPr>
            <a:endParaRPr lang="sr-Latn-CS" sz="2000" dirty="0">
              <a:effectLst>
                <a:outerShdw blurRad="38100" dist="38100" dir="2700000" algn="tl">
                  <a:srgbClr val="000000">
                    <a:alpha val="43137"/>
                  </a:srgbClr>
                </a:outerShdw>
              </a:effectLst>
              <a:latin typeface="Arial" pitchFamily="34" charset="0"/>
            </a:endParaRPr>
          </a:p>
          <a:p>
            <a:pPr lvl="1" eaLnBrk="0" hangingPunct="0">
              <a:defRPr/>
            </a:pPr>
            <a:endParaRPr lang="sr-Cyrl-CS" sz="2000" dirty="0">
              <a:effectLst>
                <a:outerShdw blurRad="38100" dist="38100" dir="2700000" algn="tl">
                  <a:srgbClr val="000000">
                    <a:alpha val="43137"/>
                  </a:srgbClr>
                </a:outerShdw>
              </a:effectLst>
              <a:latin typeface="Arial" pitchFamily="34" charset="0"/>
            </a:endParaRPr>
          </a:p>
          <a:p>
            <a:pPr eaLnBrk="0" hangingPunct="0">
              <a:defRPr/>
            </a:pPr>
            <a:r>
              <a:rPr lang="sr-Cyrl-CS" sz="2000" dirty="0">
                <a:solidFill>
                  <a:srgbClr val="FFFF00"/>
                </a:solidFill>
                <a:effectLst>
                  <a:outerShdw blurRad="38100" dist="38100" dir="2700000" algn="tl">
                    <a:srgbClr val="000000">
                      <a:alpha val="43137"/>
                    </a:srgbClr>
                  </a:outerShdw>
                </a:effectLst>
                <a:latin typeface="Arial" pitchFamily="34" charset="0"/>
              </a:rPr>
              <a:t>   Индикатор је здравља ћелије.</a:t>
            </a:r>
            <a:endParaRPr lang="en-US" sz="2000" dirty="0">
              <a:solidFill>
                <a:srgbClr val="FFFF00"/>
              </a:solidFill>
              <a:effectLst>
                <a:outerShdw blurRad="38100" dist="38100" dir="2700000" algn="tl">
                  <a:srgbClr val="000000">
                    <a:alpha val="43137"/>
                  </a:srgbClr>
                </a:outerShdw>
              </a:effectLst>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04334"/>
    </mc:Choice>
    <mc:Fallback xmlns="">
      <p:transition spd="slow" advTm="204334"/>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sz="half" idx="2"/>
          </p:nvPr>
        </p:nvSpPr>
        <p:spPr>
          <a:xfrm>
            <a:off x="3052763" y="1295400"/>
            <a:ext cx="6091237" cy="5562600"/>
          </a:xfrm>
        </p:spPr>
        <p:txBody>
          <a:bodyPr/>
          <a:lstStyle/>
          <a:p>
            <a:pPr eaLnBrk="1" hangingPunct="1">
              <a:lnSpc>
                <a:spcPct val="80000"/>
              </a:lnSpc>
              <a:buFont typeface="Wingdings" panose="05000000000000000000" pitchFamily="2" charset="2"/>
              <a:buNone/>
              <a:defRPr/>
            </a:pPr>
            <a:endParaRPr lang="sr-Latn-CS" sz="2000" dirty="0" smtClean="0">
              <a:solidFill>
                <a:srgbClr val="FFFF00"/>
              </a:solidFill>
              <a:latin typeface="Arial" pitchFamily="34" charset="0"/>
              <a:cs typeface="Arial" pitchFamily="34" charset="0"/>
            </a:endParaRPr>
          </a:p>
          <a:p>
            <a:pPr eaLnBrk="1" hangingPunct="1">
              <a:lnSpc>
                <a:spcPct val="80000"/>
              </a:lnSpc>
              <a:spcBef>
                <a:spcPct val="140000"/>
              </a:spcBef>
              <a:defRPr/>
            </a:pPr>
            <a:r>
              <a:rPr lang="sr-Latn-CS" sz="2400" dirty="0" smtClean="0">
                <a:latin typeface="Arial" pitchFamily="34" charset="0"/>
                <a:cs typeface="Arial" pitchFamily="34" charset="0"/>
              </a:rPr>
              <a:t>природни мембрански антиоксиданси</a:t>
            </a:r>
            <a:r>
              <a:rPr lang="sr-Cyrl-CS" sz="2400" dirty="0" smtClean="0">
                <a:latin typeface="Arial" pitchFamily="34" charset="0"/>
                <a:cs typeface="Arial" pitchFamily="34" charset="0"/>
              </a:rPr>
              <a:t>.</a:t>
            </a:r>
            <a:endParaRPr lang="sr-Latn-CS" sz="2400" dirty="0" smtClean="0">
              <a:latin typeface="Arial" pitchFamily="34" charset="0"/>
              <a:cs typeface="Arial" pitchFamily="34" charset="0"/>
            </a:endParaRPr>
          </a:p>
          <a:p>
            <a:pPr eaLnBrk="1" hangingPunct="1">
              <a:lnSpc>
                <a:spcPct val="80000"/>
              </a:lnSpc>
              <a:defRPr/>
            </a:pPr>
            <a:r>
              <a:rPr lang="sr-Cyrl-CS" sz="2400" dirty="0" smtClean="0">
                <a:latin typeface="Arial" pitchFamily="34" charset="0"/>
                <a:cs typeface="Arial" pitchFamily="34" charset="0"/>
              </a:rPr>
              <a:t>л</a:t>
            </a:r>
            <a:r>
              <a:rPr lang="sr-Latn-CS" sz="2400" dirty="0" smtClean="0">
                <a:latin typeface="Arial" pitchFamily="34" charset="0"/>
                <a:cs typeface="Arial" pitchFamily="34" charset="0"/>
              </a:rPr>
              <a:t>ипосолубил</a:t>
            </a:r>
            <a:r>
              <a:rPr lang="en-US" sz="2400" dirty="0" smtClean="0">
                <a:latin typeface="Arial" pitchFamily="34" charset="0"/>
                <a:cs typeface="Arial" pitchFamily="34" charset="0"/>
              </a:rPr>
              <a:t>a</a:t>
            </a:r>
            <a:r>
              <a:rPr lang="sr-Latn-CS" sz="2400" dirty="0" smtClean="0">
                <a:latin typeface="Arial" pitchFamily="34" charset="0"/>
                <a:cs typeface="Arial" pitchFamily="34" charset="0"/>
              </a:rPr>
              <a:t>н</a:t>
            </a:r>
            <a:r>
              <a:rPr lang="sr-Cyrl-CS" sz="2400" dirty="0" smtClean="0">
                <a:latin typeface="Arial" pitchFamily="34" charset="0"/>
                <a:cs typeface="Arial" pitchFamily="34" charset="0"/>
              </a:rPr>
              <a:t>.</a:t>
            </a:r>
          </a:p>
          <a:p>
            <a:pPr eaLnBrk="1" hangingPunct="1">
              <a:lnSpc>
                <a:spcPct val="80000"/>
              </a:lnSpc>
              <a:defRPr/>
            </a:pPr>
            <a:endParaRPr lang="sr-Latn-CS" sz="2400" dirty="0" smtClean="0">
              <a:latin typeface="Arial" pitchFamily="34" charset="0"/>
              <a:cs typeface="Arial" pitchFamily="34" charset="0"/>
            </a:endParaRPr>
          </a:p>
          <a:p>
            <a:pPr eaLnBrk="1" hangingPunct="1">
              <a:lnSpc>
                <a:spcPct val="80000"/>
              </a:lnSpc>
              <a:defRPr/>
            </a:pPr>
            <a:r>
              <a:rPr lang="sr-Latn-CS" sz="2400" dirty="0" smtClean="0">
                <a:solidFill>
                  <a:srgbClr val="FFFF00"/>
                </a:solidFill>
                <a:latin typeface="Arial" pitchFamily="34" charset="0"/>
                <a:cs typeface="Arial" pitchFamily="34" charset="0"/>
              </a:rPr>
              <a:t>прекида пропагацију</a:t>
            </a:r>
            <a:r>
              <a:rPr lang="sr-Latn-CS" sz="2400" dirty="0" smtClean="0">
                <a:latin typeface="Arial" pitchFamily="34" charset="0"/>
                <a:cs typeface="Arial" pitchFamily="34" charset="0"/>
              </a:rPr>
              <a:t> ланчане реакције </a:t>
            </a:r>
            <a:r>
              <a:rPr lang="sr-Latn-CS" sz="2400" dirty="0" smtClean="0">
                <a:solidFill>
                  <a:srgbClr val="FFFF00"/>
                </a:solidFill>
                <a:latin typeface="Arial" pitchFamily="34" charset="0"/>
                <a:cs typeface="Arial" pitchFamily="34" charset="0"/>
              </a:rPr>
              <a:t>пероксидације мембранских липида</a:t>
            </a:r>
            <a:r>
              <a:rPr lang="sr-Cyrl-CS" sz="2400" dirty="0" smtClean="0">
                <a:solidFill>
                  <a:srgbClr val="FFFF00"/>
                </a:solidFill>
                <a:latin typeface="Arial" pitchFamily="34" charset="0"/>
                <a:cs typeface="Arial" pitchFamily="34" charset="0"/>
              </a:rPr>
              <a:t>.</a:t>
            </a:r>
          </a:p>
          <a:p>
            <a:pPr eaLnBrk="1" hangingPunct="1">
              <a:lnSpc>
                <a:spcPct val="80000"/>
              </a:lnSpc>
              <a:defRPr/>
            </a:pPr>
            <a:endParaRPr lang="sr-Latn-CS" sz="2400" dirty="0" smtClean="0">
              <a:solidFill>
                <a:srgbClr val="FFFF00"/>
              </a:solidFill>
              <a:latin typeface="Arial" pitchFamily="34" charset="0"/>
              <a:cs typeface="Arial" pitchFamily="34" charset="0"/>
            </a:endParaRPr>
          </a:p>
          <a:p>
            <a:pPr eaLnBrk="1" hangingPunct="1">
              <a:lnSpc>
                <a:spcPct val="80000"/>
              </a:lnSpc>
              <a:defRPr/>
            </a:pPr>
            <a:r>
              <a:rPr lang="sr-Latn-CS" sz="2400" dirty="0" smtClean="0">
                <a:latin typeface="Arial" pitchFamily="34" charset="0"/>
                <a:cs typeface="Arial" pitchFamily="34" charset="0"/>
              </a:rPr>
              <a:t>токоферил радикал врло брзо постиже стабилну резонантну форму па нема тенденцију да одузима водоник</a:t>
            </a:r>
            <a:r>
              <a:rPr lang="sr-Cyrl-CS" sz="2400" dirty="0" smtClean="0">
                <a:latin typeface="Arial" pitchFamily="34" charset="0"/>
                <a:cs typeface="Arial" pitchFamily="34" charset="0"/>
              </a:rPr>
              <a:t>.</a:t>
            </a:r>
          </a:p>
          <a:p>
            <a:pPr eaLnBrk="1" hangingPunct="1">
              <a:lnSpc>
                <a:spcPct val="80000"/>
              </a:lnSpc>
              <a:defRPr/>
            </a:pPr>
            <a:endParaRPr lang="sr-Latn-CS" sz="2400" dirty="0" smtClean="0">
              <a:latin typeface="Arial" pitchFamily="34" charset="0"/>
              <a:cs typeface="Arial" pitchFamily="34" charset="0"/>
            </a:endParaRPr>
          </a:p>
          <a:p>
            <a:pPr eaLnBrk="1" hangingPunct="1">
              <a:lnSpc>
                <a:spcPct val="80000"/>
              </a:lnSpc>
              <a:defRPr/>
            </a:pPr>
            <a:r>
              <a:rPr lang="sr-Latn-CS" sz="2400" dirty="0" smtClean="0">
                <a:latin typeface="Arial" pitchFamily="34" charset="0"/>
                <a:cs typeface="Arial" pitchFamily="34" charset="0"/>
              </a:rPr>
              <a:t>регенерише га витамин </a:t>
            </a:r>
            <a:r>
              <a:rPr lang="en-US" sz="2400" dirty="0" smtClean="0">
                <a:latin typeface="Arial" pitchFamily="34" charset="0"/>
                <a:cs typeface="Arial" pitchFamily="34" charset="0"/>
              </a:rPr>
              <a:t>C</a:t>
            </a:r>
            <a:r>
              <a:rPr lang="sr-Cyrl-CS" sz="2400" dirty="0" smtClean="0">
                <a:latin typeface="Arial" pitchFamily="34" charset="0"/>
                <a:cs typeface="Arial" pitchFamily="34" charset="0"/>
              </a:rPr>
              <a:t>.</a:t>
            </a:r>
          </a:p>
          <a:p>
            <a:pPr eaLnBrk="1" hangingPunct="1">
              <a:lnSpc>
                <a:spcPct val="80000"/>
              </a:lnSpc>
              <a:defRPr/>
            </a:pPr>
            <a:endParaRPr lang="sr-Latn-CS" sz="2400" dirty="0" smtClean="0">
              <a:latin typeface="Arial" pitchFamily="34" charset="0"/>
              <a:cs typeface="Arial" pitchFamily="34" charset="0"/>
            </a:endParaRPr>
          </a:p>
          <a:p>
            <a:pPr eaLnBrk="1" hangingPunct="1">
              <a:lnSpc>
                <a:spcPct val="80000"/>
              </a:lnSpc>
              <a:defRPr/>
            </a:pPr>
            <a:r>
              <a:rPr lang="sr-Latn-CS" sz="2400" dirty="0" smtClean="0">
                <a:latin typeface="Arial" pitchFamily="34" charset="0"/>
                <a:cs typeface="Arial" pitchFamily="34" charset="0"/>
              </a:rPr>
              <a:t>главни антиоксиданс LDL</a:t>
            </a:r>
            <a:r>
              <a:rPr lang="sr-Cyrl-CS" sz="2400" dirty="0" smtClean="0">
                <a:latin typeface="Arial" pitchFamily="34" charset="0"/>
                <a:cs typeface="Arial" pitchFamily="34" charset="0"/>
              </a:rPr>
              <a:t>.</a:t>
            </a:r>
            <a:endParaRPr lang="sr-Latn-CS" sz="2400" dirty="0" smtClean="0">
              <a:latin typeface="Arial" pitchFamily="34" charset="0"/>
              <a:cs typeface="Arial" pitchFamily="34" charset="0"/>
            </a:endParaRPr>
          </a:p>
        </p:txBody>
      </p:sp>
      <p:pic>
        <p:nvPicPr>
          <p:cNvPr id="68611" name="Picture 4" descr="IVANKA6"/>
          <p:cNvPicPr>
            <a:picLocks noGrp="1" noChangeAspect="1" noChangeArrowheads="1"/>
          </p:cNvPicPr>
          <p:nvPr>
            <p:ph type="body" sz="half" idx="1"/>
          </p:nvPr>
        </p:nvPicPr>
        <p:blipFill>
          <a:blip r:embed="rId3">
            <a:extLst>
              <a:ext uri="{28A0092B-C50C-407E-A947-70E740481C1C}">
                <a14:useLocalDpi xmlns:a14="http://schemas.microsoft.com/office/drawing/2010/main" val="0"/>
              </a:ext>
            </a:extLst>
          </a:blip>
          <a:srcRect/>
          <a:stretch>
            <a:fillRect/>
          </a:stretch>
        </p:blipFill>
        <p:spPr>
          <a:xfrm>
            <a:off x="35496" y="835899"/>
            <a:ext cx="2808312" cy="5977478"/>
          </a:xfrm>
        </p:spPr>
      </p:pic>
      <p:sp>
        <p:nvSpPr>
          <p:cNvPr id="43013" name="Rectangle 5"/>
          <p:cNvSpPr>
            <a:spLocks noChangeArrowheads="1"/>
          </p:cNvSpPr>
          <p:nvPr/>
        </p:nvSpPr>
        <p:spPr bwMode="auto">
          <a:xfrm>
            <a:off x="0" y="196850"/>
            <a:ext cx="9144000" cy="946150"/>
          </a:xfrm>
          <a:prstGeom prst="rect">
            <a:avLst/>
          </a:prstGeom>
          <a:noFill/>
          <a:ln w="9525">
            <a:noFill/>
            <a:miter lim="800000"/>
            <a:headEnd/>
            <a:tailEnd/>
          </a:ln>
          <a:effectLst/>
        </p:spPr>
        <p:txBody>
          <a:bodyPr>
            <a:spAutoFit/>
          </a:bodyPr>
          <a:lstStyle/>
          <a:p>
            <a:pPr algn="ctr" eaLnBrk="0" hangingPunct="0">
              <a:defRPr/>
            </a:pPr>
            <a:r>
              <a:rPr lang="sr-Latn-CS" sz="2800" b="1" dirty="0">
                <a:solidFill>
                  <a:srgbClr val="FFFF00"/>
                </a:solidFill>
                <a:effectLst>
                  <a:outerShdw blurRad="38100" dist="38100" dir="2700000" algn="tl">
                    <a:srgbClr val="000000"/>
                  </a:outerShdw>
                </a:effectLst>
                <a:latin typeface="Arial" pitchFamily="34" charset="0"/>
              </a:rPr>
              <a:t>АЛФА - ТОКОФЕРОЛ И АЛФА -ТОКОТРИЕНОЛ </a:t>
            </a:r>
            <a:endParaRPr lang="sr-Cyrl-CS" sz="2800" b="1" dirty="0">
              <a:solidFill>
                <a:srgbClr val="FFFF00"/>
              </a:solidFill>
              <a:effectLst>
                <a:outerShdw blurRad="38100" dist="38100" dir="2700000" algn="tl">
                  <a:srgbClr val="000000"/>
                </a:outerShdw>
              </a:effectLst>
              <a:latin typeface="Arial" pitchFamily="34" charset="0"/>
            </a:endParaRPr>
          </a:p>
          <a:p>
            <a:pPr algn="ctr" eaLnBrk="0" hangingPunct="0">
              <a:defRPr/>
            </a:pPr>
            <a:r>
              <a:rPr lang="sr-Latn-CS" sz="2800" b="1" dirty="0">
                <a:solidFill>
                  <a:srgbClr val="FFFF00"/>
                </a:solidFill>
                <a:effectLst>
                  <a:outerShdw blurRad="38100" dist="38100" dir="2700000" algn="tl">
                    <a:srgbClr val="000000"/>
                  </a:outerShdw>
                </a:effectLst>
                <a:latin typeface="Arial" pitchFamily="34" charset="0"/>
              </a:rPr>
              <a:t>ВИТАМИН Е</a:t>
            </a:r>
            <a:endParaRPr lang="en-US" sz="2800" b="1" dirty="0">
              <a:solidFill>
                <a:srgbClr val="FFFF00"/>
              </a:solidFill>
              <a:effectLst>
                <a:outerShdw blurRad="38100" dist="38100" dir="2700000" algn="tl">
                  <a:srgbClr val="000000"/>
                </a:outerShdw>
              </a:effectLst>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27995"/>
    </mc:Choice>
    <mc:Fallback xmlns="">
      <p:transition spd="slow" advTm="227995"/>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type="body" sz="half" idx="2"/>
          </p:nvPr>
        </p:nvSpPr>
        <p:spPr>
          <a:xfrm>
            <a:off x="395288" y="3033713"/>
            <a:ext cx="8353425" cy="3824287"/>
          </a:xfrm>
        </p:spPr>
        <p:txBody>
          <a:bodyPr/>
          <a:lstStyle/>
          <a:p>
            <a:pPr eaLnBrk="1" hangingPunct="1">
              <a:spcBef>
                <a:spcPct val="140000"/>
              </a:spcBef>
              <a:defRPr/>
            </a:pPr>
            <a:r>
              <a:rPr lang="sr-Latn-CS" sz="2800" dirty="0" smtClean="0">
                <a:latin typeface="Arial" pitchFamily="34" charset="0"/>
                <a:cs typeface="Arial" pitchFamily="34" charset="0"/>
              </a:rPr>
              <a:t>има га много мање од токоферола</a:t>
            </a:r>
            <a:r>
              <a:rPr lang="sr-Cyrl-CS" sz="2800" dirty="0" smtClean="0">
                <a:latin typeface="Arial" pitchFamily="34" charset="0"/>
                <a:cs typeface="Arial" pitchFamily="34" charset="0"/>
              </a:rPr>
              <a:t>.</a:t>
            </a:r>
            <a:endParaRPr lang="sr-Latn-CS" sz="2800" dirty="0" smtClean="0">
              <a:latin typeface="Arial" pitchFamily="34" charset="0"/>
              <a:cs typeface="Arial" pitchFamily="34" charset="0"/>
            </a:endParaRPr>
          </a:p>
          <a:p>
            <a:pPr eaLnBrk="1" hangingPunct="1">
              <a:defRPr/>
            </a:pPr>
            <a:r>
              <a:rPr lang="sr-Latn-CS" sz="2800" dirty="0" smtClean="0">
                <a:latin typeface="Arial" pitchFamily="34" charset="0"/>
                <a:cs typeface="Arial" pitchFamily="34" charset="0"/>
              </a:rPr>
              <a:t>растворљивији је од токоферола; пружа бољу заштиту хидрофобним деловима ћелије; делује при ниском притиску кисеоника</a:t>
            </a:r>
            <a:r>
              <a:rPr lang="sr-Cyrl-CS" sz="2800" dirty="0" smtClean="0">
                <a:latin typeface="Arial" pitchFamily="34" charset="0"/>
                <a:cs typeface="Arial" pitchFamily="34" charset="0"/>
              </a:rPr>
              <a:t>.</a:t>
            </a:r>
            <a:endParaRPr lang="sr-Latn-CS" sz="2800" dirty="0" smtClean="0">
              <a:latin typeface="Arial" pitchFamily="34" charset="0"/>
              <a:cs typeface="Arial" pitchFamily="34" charset="0"/>
            </a:endParaRPr>
          </a:p>
          <a:p>
            <a:pPr eaLnBrk="1" hangingPunct="1">
              <a:defRPr/>
            </a:pPr>
            <a:r>
              <a:rPr lang="sr-Latn-CS" sz="2800" dirty="0" smtClean="0">
                <a:latin typeface="Arial" pitchFamily="34" charset="0"/>
                <a:cs typeface="Arial" pitchFamily="34" charset="0"/>
              </a:rPr>
              <a:t>физички </a:t>
            </a:r>
            <a:r>
              <a:rPr lang="sr-Latn-CS" sz="2800" dirty="0" smtClean="0">
                <a:solidFill>
                  <a:srgbClr val="FFFF00"/>
                </a:solidFill>
                <a:latin typeface="Arial" pitchFamily="34" charset="0"/>
                <a:cs typeface="Arial" pitchFamily="34" charset="0"/>
              </a:rPr>
              <a:t>хвата синглет кисеоник</a:t>
            </a:r>
            <a:r>
              <a:rPr lang="sr-Cyrl-CS" sz="2800" dirty="0" smtClean="0">
                <a:solidFill>
                  <a:srgbClr val="FFFF00"/>
                </a:solidFill>
                <a:latin typeface="Arial" pitchFamily="34" charset="0"/>
                <a:cs typeface="Arial" pitchFamily="34" charset="0"/>
              </a:rPr>
              <a:t>.</a:t>
            </a:r>
            <a:endParaRPr lang="sr-Latn-CS" sz="2800" dirty="0" smtClean="0">
              <a:solidFill>
                <a:srgbClr val="FFFF00"/>
              </a:solidFill>
              <a:latin typeface="Arial" pitchFamily="34" charset="0"/>
              <a:cs typeface="Arial" pitchFamily="34" charset="0"/>
            </a:endParaRPr>
          </a:p>
          <a:p>
            <a:pPr eaLnBrk="1" hangingPunct="1">
              <a:defRPr/>
            </a:pPr>
            <a:r>
              <a:rPr lang="sr-Latn-CS" sz="2800" dirty="0" smtClean="0">
                <a:latin typeface="Arial" pitchFamily="34" charset="0"/>
                <a:cs typeface="Arial" pitchFamily="34" charset="0"/>
              </a:rPr>
              <a:t>спречава ланчане реакције радикала</a:t>
            </a:r>
            <a:r>
              <a:rPr lang="sr-Cyrl-CS" sz="2800" dirty="0" smtClean="0">
                <a:latin typeface="Arial" pitchFamily="34" charset="0"/>
                <a:cs typeface="Arial" pitchFamily="34" charset="0"/>
              </a:rPr>
              <a:t>.</a:t>
            </a:r>
            <a:endParaRPr lang="sr-Latn-CS" sz="2800" dirty="0" smtClean="0">
              <a:latin typeface="Arial" pitchFamily="34" charset="0"/>
              <a:cs typeface="Arial" pitchFamily="34" charset="0"/>
            </a:endParaRPr>
          </a:p>
          <a:p>
            <a:pPr eaLnBrk="1" hangingPunct="1">
              <a:defRPr/>
            </a:pPr>
            <a:r>
              <a:rPr lang="sr-Latn-CS" sz="2800" dirty="0" smtClean="0">
                <a:solidFill>
                  <a:srgbClr val="FFFF00"/>
                </a:solidFill>
                <a:latin typeface="Arial" pitchFamily="34" charset="0"/>
                <a:cs typeface="Arial" pitchFamily="34" charset="0"/>
              </a:rPr>
              <a:t>инхибиција липоксигеназне активности</a:t>
            </a:r>
            <a:r>
              <a:rPr lang="sr-Cyrl-CS" sz="2800" dirty="0" smtClean="0">
                <a:solidFill>
                  <a:srgbClr val="FFFF00"/>
                </a:solidFill>
                <a:latin typeface="Arial" pitchFamily="34" charset="0"/>
                <a:cs typeface="Arial" pitchFamily="34" charset="0"/>
              </a:rPr>
              <a:t>.</a:t>
            </a:r>
            <a:r>
              <a:rPr lang="sr-Latn-CS" sz="2800" dirty="0" smtClean="0">
                <a:latin typeface="Arial" pitchFamily="34" charset="0"/>
                <a:cs typeface="Arial" pitchFamily="34" charset="0"/>
              </a:rPr>
              <a:t>  </a:t>
            </a:r>
          </a:p>
        </p:txBody>
      </p:sp>
      <p:pic>
        <p:nvPicPr>
          <p:cNvPr id="69635" name="Picture 4" descr="ivanka 5b"/>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00113" y="1219200"/>
            <a:ext cx="7272337" cy="1368425"/>
          </a:xfrm>
        </p:spPr>
      </p:pic>
      <p:sp>
        <p:nvSpPr>
          <p:cNvPr id="45062" name="Rectangle 6"/>
          <p:cNvSpPr>
            <a:spLocks noChangeArrowheads="1"/>
          </p:cNvSpPr>
          <p:nvPr/>
        </p:nvSpPr>
        <p:spPr bwMode="auto">
          <a:xfrm>
            <a:off x="457200" y="304800"/>
            <a:ext cx="8572500" cy="433388"/>
          </a:xfrm>
          <a:prstGeom prst="rect">
            <a:avLst/>
          </a:prstGeom>
          <a:noFill/>
          <a:ln w="9525">
            <a:noFill/>
            <a:miter lim="800000"/>
            <a:headEnd/>
            <a:tailEnd/>
          </a:ln>
          <a:effectLst/>
        </p:spPr>
        <p:txBody>
          <a:bodyPr wrap="none">
            <a:spAutoFit/>
          </a:bodyPr>
          <a:lstStyle/>
          <a:p>
            <a:pPr eaLnBrk="0" hangingPunct="0">
              <a:lnSpc>
                <a:spcPct val="80000"/>
              </a:lnSpc>
              <a:spcBef>
                <a:spcPct val="20000"/>
              </a:spcBef>
              <a:buClr>
                <a:schemeClr val="hlink"/>
              </a:buClr>
              <a:buSzPct val="70000"/>
              <a:buFont typeface="Wingdings" pitchFamily="2" charset="2"/>
              <a:buNone/>
              <a:defRPr/>
            </a:pPr>
            <a:r>
              <a:rPr lang="sr-Latn-CS" sz="2800" b="1" dirty="0">
                <a:solidFill>
                  <a:srgbClr val="FFFF00"/>
                </a:solidFill>
                <a:effectLst>
                  <a:outerShdw blurRad="38100" dist="38100" dir="2700000" algn="tl">
                    <a:srgbClr val="000000"/>
                  </a:outerShdw>
                </a:effectLst>
                <a:latin typeface="Arial" pitchFamily="34" charset="0"/>
              </a:rPr>
              <a:t>КАРОТЕНОИДИ; БЕТА – КАРОТЕН; ВИТАМИН А</a:t>
            </a:r>
          </a:p>
        </p:txBody>
      </p:sp>
    </p:spTree>
  </p:cSld>
  <p:clrMapOvr>
    <a:masterClrMapping/>
  </p:clrMapOvr>
  <mc:AlternateContent xmlns:mc="http://schemas.openxmlformats.org/markup-compatibility/2006" xmlns:p14="http://schemas.microsoft.com/office/powerpoint/2010/main">
    <mc:Choice Requires="p14">
      <p:transition spd="slow" p14:dur="2000" advTm="194337"/>
    </mc:Choice>
    <mc:Fallback xmlns="">
      <p:transition spd="slow" advTm="194337"/>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sz="half" idx="1"/>
          </p:nvPr>
        </p:nvSpPr>
        <p:spPr>
          <a:xfrm>
            <a:off x="0" y="990600"/>
            <a:ext cx="9144000" cy="3657600"/>
          </a:xfrm>
        </p:spPr>
        <p:txBody>
          <a:bodyPr/>
          <a:lstStyle/>
          <a:p>
            <a:pPr eaLnBrk="1" hangingPunct="1">
              <a:defRPr/>
            </a:pPr>
            <a:r>
              <a:rPr lang="sr-Latn-CS" sz="2400" dirty="0" smtClean="0">
                <a:latin typeface="Arial" pitchFamily="34" charset="0"/>
                <a:cs typeface="Arial" pitchFamily="34" charset="0"/>
              </a:rPr>
              <a:t>најзначајнији </a:t>
            </a:r>
            <a:r>
              <a:rPr lang="sr-Latn-CS" sz="2400" dirty="0" smtClean="0">
                <a:solidFill>
                  <a:srgbClr val="FFFF00"/>
                </a:solidFill>
                <a:latin typeface="Arial" pitchFamily="34" charset="0"/>
                <a:cs typeface="Arial" pitchFamily="34" charset="0"/>
              </a:rPr>
              <a:t>хидросолубилни антиоксиданс</a:t>
            </a:r>
            <a:r>
              <a:rPr lang="sr-Latn-CS" sz="2400" dirty="0" smtClean="0">
                <a:latin typeface="Arial" pitchFamily="34" charset="0"/>
                <a:cs typeface="Arial" pitchFamily="34" charset="0"/>
              </a:rPr>
              <a:t>; делује унутар ћелије али и екстрацелуларно</a:t>
            </a:r>
            <a:r>
              <a:rPr lang="sr-Cyrl-CS" sz="2400" dirty="0" smtClean="0">
                <a:latin typeface="Arial" pitchFamily="34" charset="0"/>
                <a:cs typeface="Arial" pitchFamily="34" charset="0"/>
              </a:rPr>
              <a:t>.</a:t>
            </a:r>
          </a:p>
          <a:p>
            <a:pPr eaLnBrk="1" hangingPunct="1">
              <a:buFont typeface="Wingdings" panose="05000000000000000000" pitchFamily="2" charset="2"/>
              <a:buNone/>
              <a:defRPr/>
            </a:pPr>
            <a:endParaRPr lang="sr-Latn-CS" sz="2000" dirty="0" smtClean="0">
              <a:latin typeface="Arial" pitchFamily="34" charset="0"/>
              <a:cs typeface="Arial" pitchFamily="34" charset="0"/>
            </a:endParaRPr>
          </a:p>
          <a:p>
            <a:pPr eaLnBrk="1" hangingPunct="1">
              <a:defRPr/>
            </a:pPr>
            <a:r>
              <a:rPr lang="sr-Latn-CS" sz="2400" dirty="0" smtClean="0">
                <a:solidFill>
                  <a:srgbClr val="FFFF00"/>
                </a:solidFill>
                <a:latin typeface="Arial" pitchFamily="34" charset="0"/>
                <a:cs typeface="Arial" pitchFamily="34" charset="0"/>
              </a:rPr>
              <a:t>регенерише алфа токоферол</a:t>
            </a:r>
            <a:r>
              <a:rPr lang="sr-Latn-CS" sz="2400" dirty="0" smtClean="0">
                <a:latin typeface="Arial" pitchFamily="34" charset="0"/>
                <a:cs typeface="Arial" pitchFamily="34" charset="0"/>
              </a:rPr>
              <a:t>; одржава интегритет LDL</a:t>
            </a:r>
            <a:r>
              <a:rPr lang="sr-Cyrl-CS" sz="2400" dirty="0" smtClean="0">
                <a:latin typeface="Arial" pitchFamily="34" charset="0"/>
                <a:cs typeface="Arial" pitchFamily="34" charset="0"/>
              </a:rPr>
              <a:t>.</a:t>
            </a:r>
          </a:p>
          <a:p>
            <a:pPr eaLnBrk="1" hangingPunct="1">
              <a:buFont typeface="Wingdings" panose="05000000000000000000" pitchFamily="2" charset="2"/>
              <a:buNone/>
              <a:defRPr/>
            </a:pPr>
            <a:endParaRPr lang="sr-Latn-CS" sz="2000" dirty="0" smtClean="0">
              <a:latin typeface="Arial" pitchFamily="34" charset="0"/>
              <a:cs typeface="Arial" pitchFamily="34" charset="0"/>
            </a:endParaRPr>
          </a:p>
          <a:p>
            <a:pPr eaLnBrk="1" hangingPunct="1">
              <a:defRPr/>
            </a:pPr>
            <a:r>
              <a:rPr lang="sr-Latn-CS" sz="2400" dirty="0" smtClean="0">
                <a:solidFill>
                  <a:srgbClr val="FFFF00"/>
                </a:solidFill>
                <a:latin typeface="Arial" pitchFamily="34" charset="0"/>
                <a:cs typeface="Arial" pitchFamily="34" charset="0"/>
              </a:rPr>
              <a:t>директно реагује са </a:t>
            </a:r>
            <a:r>
              <a:rPr lang="sr-Latn-CS" sz="2400" b="1" dirty="0" smtClean="0">
                <a:solidFill>
                  <a:srgbClr val="FFFF00"/>
                </a:solidFill>
                <a:latin typeface="Arial" pitchFamily="34" charset="0"/>
                <a:cs typeface="Arial" pitchFamily="34" charset="0"/>
              </a:rPr>
              <a:t>супероксид</a:t>
            </a:r>
            <a:r>
              <a:rPr lang="sr-Cyrl-CS" sz="2400" b="1" dirty="0" smtClean="0">
                <a:solidFill>
                  <a:srgbClr val="FFFF00"/>
                </a:solidFill>
                <a:latin typeface="Arial" pitchFamily="34" charset="0"/>
                <a:cs typeface="Arial" pitchFamily="34" charset="0"/>
              </a:rPr>
              <a:t>-</a:t>
            </a:r>
            <a:r>
              <a:rPr lang="sr-Latn-CS" sz="2400" b="1" dirty="0" smtClean="0">
                <a:solidFill>
                  <a:srgbClr val="FFFF00"/>
                </a:solidFill>
                <a:latin typeface="Arial" pitchFamily="34" charset="0"/>
                <a:cs typeface="Arial" pitchFamily="34" charset="0"/>
              </a:rPr>
              <a:t>а</a:t>
            </a:r>
            <a:r>
              <a:rPr lang="sr-Cyrl-CS" sz="2400" b="1" dirty="0" smtClean="0">
                <a:solidFill>
                  <a:srgbClr val="FFFF00"/>
                </a:solidFill>
                <a:latin typeface="Arial" pitchFamily="34" charset="0"/>
                <a:cs typeface="Arial" pitchFamily="34" charset="0"/>
              </a:rPr>
              <a:t>нј</a:t>
            </a:r>
            <a:r>
              <a:rPr lang="sr-Latn-CS" sz="2400" b="1" dirty="0" smtClean="0">
                <a:solidFill>
                  <a:srgbClr val="FFFF00"/>
                </a:solidFill>
                <a:latin typeface="Arial" pitchFamily="34" charset="0"/>
                <a:cs typeface="Arial" pitchFamily="34" charset="0"/>
              </a:rPr>
              <a:t>оном</a:t>
            </a:r>
            <a:r>
              <a:rPr lang="sr-Latn-CS" sz="2400" dirty="0" smtClean="0">
                <a:solidFill>
                  <a:srgbClr val="FFFF00"/>
                </a:solidFill>
                <a:latin typeface="Arial" pitchFamily="34" charset="0"/>
                <a:cs typeface="Arial" pitchFamily="34" charset="0"/>
              </a:rPr>
              <a:t> и </a:t>
            </a:r>
            <a:r>
              <a:rPr lang="sr-Latn-CS" sz="2400" b="1" dirty="0" smtClean="0">
                <a:solidFill>
                  <a:srgbClr val="FFFF00"/>
                </a:solidFill>
                <a:latin typeface="Arial" pitchFamily="34" charset="0"/>
                <a:cs typeface="Arial" pitchFamily="34" charset="0"/>
              </a:rPr>
              <a:t>хидроксилним радикалом</a:t>
            </a:r>
            <a:r>
              <a:rPr lang="sr-Latn-CS" sz="2400" dirty="0" smtClean="0">
                <a:solidFill>
                  <a:srgbClr val="FFFF00"/>
                </a:solidFill>
                <a:latin typeface="Arial" pitchFamily="34" charset="0"/>
                <a:cs typeface="Arial" pitchFamily="34" charset="0"/>
              </a:rPr>
              <a:t> и </a:t>
            </a:r>
            <a:r>
              <a:rPr lang="sr-Latn-CS" sz="2400" b="1" dirty="0" smtClean="0">
                <a:solidFill>
                  <a:srgbClr val="FFFF00"/>
                </a:solidFill>
                <a:latin typeface="Arial" pitchFamily="34" charset="0"/>
                <a:cs typeface="Arial" pitchFamily="34" charset="0"/>
              </a:rPr>
              <a:t>хипохлорастом киселином</a:t>
            </a:r>
            <a:r>
              <a:rPr lang="sr-Latn-CS" sz="2400" dirty="0" smtClean="0">
                <a:latin typeface="Arial" pitchFamily="34" charset="0"/>
                <a:cs typeface="Arial" pitchFamily="34" charset="0"/>
              </a:rPr>
              <a:t> прекидајући ланчане реакције радикала</a:t>
            </a:r>
            <a:r>
              <a:rPr lang="sr-Cyrl-CS" sz="2400" dirty="0" smtClean="0">
                <a:latin typeface="Arial" pitchFamily="34" charset="0"/>
                <a:cs typeface="Arial" pitchFamily="34" charset="0"/>
              </a:rPr>
              <a:t>.</a:t>
            </a:r>
            <a:endParaRPr lang="sr-Latn-CS" sz="2400" dirty="0" smtClean="0">
              <a:latin typeface="Arial" pitchFamily="34" charset="0"/>
              <a:cs typeface="Arial" pitchFamily="34" charset="0"/>
            </a:endParaRPr>
          </a:p>
          <a:p>
            <a:pPr eaLnBrk="1" hangingPunct="1">
              <a:defRPr/>
            </a:pPr>
            <a:endParaRPr lang="sr-Latn-CS" sz="2800" dirty="0" smtClean="0">
              <a:latin typeface="Arial" pitchFamily="34" charset="0"/>
              <a:cs typeface="Arial" pitchFamily="34" charset="0"/>
            </a:endParaRPr>
          </a:p>
        </p:txBody>
      </p:sp>
      <p:pic>
        <p:nvPicPr>
          <p:cNvPr id="70659" name="Picture 4" descr="ivanka 5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9600" y="4652963"/>
            <a:ext cx="8066088" cy="1876425"/>
          </a:xfrm>
        </p:spPr>
      </p:pic>
      <p:sp>
        <p:nvSpPr>
          <p:cNvPr id="47109" name="Rectangle 5"/>
          <p:cNvSpPr>
            <a:spLocks noChangeArrowheads="1"/>
          </p:cNvSpPr>
          <p:nvPr/>
        </p:nvSpPr>
        <p:spPr bwMode="auto">
          <a:xfrm>
            <a:off x="820738" y="166688"/>
            <a:ext cx="7423150" cy="523875"/>
          </a:xfrm>
          <a:prstGeom prst="rect">
            <a:avLst/>
          </a:prstGeom>
          <a:noFill/>
          <a:ln w="9525">
            <a:noFill/>
            <a:miter lim="800000"/>
            <a:headEnd/>
            <a:tailEnd/>
          </a:ln>
          <a:effectLst/>
        </p:spPr>
        <p:txBody>
          <a:bodyPr wrap="none">
            <a:spAutoFit/>
          </a:bodyPr>
          <a:lstStyle/>
          <a:p>
            <a:pPr eaLnBrk="0" hangingPunct="0">
              <a:spcBef>
                <a:spcPct val="20000"/>
              </a:spcBef>
              <a:buClr>
                <a:schemeClr val="hlink"/>
              </a:buClr>
              <a:buSzPct val="70000"/>
              <a:buFont typeface="Wingdings" pitchFamily="2" charset="2"/>
              <a:buNone/>
              <a:defRPr/>
            </a:pPr>
            <a:r>
              <a:rPr lang="sr-Latn-CS" sz="2800" b="1" dirty="0">
                <a:solidFill>
                  <a:srgbClr val="FFFF00"/>
                </a:solidFill>
                <a:effectLst>
                  <a:outerShdw blurRad="38100" dist="38100" dir="2700000" algn="tl">
                    <a:srgbClr val="000000"/>
                  </a:outerShdw>
                </a:effectLst>
                <a:latin typeface="Arial" pitchFamily="34" charset="0"/>
              </a:rPr>
              <a:t>АСКОРБИНСКА КИСЕЛИНА; ВИТАМИН </a:t>
            </a:r>
            <a:r>
              <a:rPr lang="en-US" sz="2800" b="1" dirty="0">
                <a:solidFill>
                  <a:srgbClr val="FFFF00"/>
                </a:solidFill>
                <a:effectLst>
                  <a:outerShdw blurRad="38100" dist="38100" dir="2700000" algn="tl">
                    <a:srgbClr val="000000"/>
                  </a:outerShdw>
                </a:effectLst>
                <a:latin typeface="Arial" pitchFamily="34" charset="0"/>
              </a:rPr>
              <a:t>C</a:t>
            </a:r>
            <a:endParaRPr lang="sr-Latn-CS" sz="2800" b="1" dirty="0">
              <a:solidFill>
                <a:srgbClr val="FFFF00"/>
              </a:solidFill>
              <a:effectLst>
                <a:outerShdw blurRad="38100" dist="38100" dir="2700000" algn="tl">
                  <a:srgbClr val="000000"/>
                </a:outerShdw>
              </a:effectLst>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323970"/>
    </mc:Choice>
    <mc:Fallback xmlns="">
      <p:transition spd="slow" advTm="32397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p:txBody>
          <a:bodyPr/>
          <a:lstStyle/>
          <a:p>
            <a:pPr eaLnBrk="1" hangingPunct="1">
              <a:defRPr/>
            </a:pPr>
            <a:r>
              <a:rPr lang="sr-Latn-CS" sz="4000" dirty="0" smtClean="0">
                <a:solidFill>
                  <a:srgbClr val="FFFF00"/>
                </a:solidFill>
                <a:latin typeface="Arial" pitchFamily="34" charset="0"/>
                <a:cs typeface="Arial" pitchFamily="34" charset="0"/>
              </a:rPr>
              <a:t>ЗАШТИТА ОД СЛОБОДНИХ РАДИКАЛА</a:t>
            </a:r>
          </a:p>
        </p:txBody>
      </p:sp>
      <p:sp>
        <p:nvSpPr>
          <p:cNvPr id="49155" name="Rectangle 3"/>
          <p:cNvSpPr>
            <a:spLocks noGrp="1" noChangeArrowheads="1"/>
          </p:cNvSpPr>
          <p:nvPr>
            <p:ph sz="half" idx="1"/>
          </p:nvPr>
        </p:nvSpPr>
        <p:spPr>
          <a:xfrm>
            <a:off x="457200" y="1600200"/>
            <a:ext cx="4033838" cy="4525963"/>
          </a:xfrm>
        </p:spPr>
        <p:txBody>
          <a:bodyPr/>
          <a:lstStyle/>
          <a:p>
            <a:pPr eaLnBrk="1" hangingPunct="1">
              <a:defRPr/>
            </a:pPr>
            <a:endParaRPr lang="sr-Latn-CS" sz="2800" smtClean="0"/>
          </a:p>
        </p:txBody>
      </p:sp>
      <p:sp>
        <p:nvSpPr>
          <p:cNvPr id="49156" name="Rectangle 4"/>
          <p:cNvSpPr>
            <a:spLocks noGrp="1" noChangeArrowheads="1"/>
          </p:cNvSpPr>
          <p:nvPr>
            <p:ph type="body" sz="half" idx="2"/>
          </p:nvPr>
        </p:nvSpPr>
        <p:spPr>
          <a:xfrm>
            <a:off x="4953000" y="1657350"/>
            <a:ext cx="4267200" cy="4827588"/>
          </a:xfrm>
        </p:spPr>
        <p:txBody>
          <a:bodyPr/>
          <a:lstStyle/>
          <a:p>
            <a:pPr algn="ctr" eaLnBrk="1" hangingPunct="1">
              <a:buFont typeface="Wingdings" panose="05000000000000000000" pitchFamily="2" charset="2"/>
              <a:buNone/>
              <a:defRPr/>
            </a:pPr>
            <a:r>
              <a:rPr lang="sr-Latn-CS" sz="2000" b="1" dirty="0" smtClean="0">
                <a:solidFill>
                  <a:srgbClr val="FFFF00"/>
                </a:solidFill>
                <a:latin typeface="Arial" pitchFamily="34" charset="0"/>
                <a:cs typeface="Arial" pitchFamily="34" charset="0"/>
              </a:rPr>
              <a:t>ЋЕЛИЈСКА ОДБРАНА ОД КИСЕОНИЧКИХ РАДИКАЛА</a:t>
            </a:r>
            <a:endParaRPr lang="sr-Cyrl-CS" sz="2000" b="1" dirty="0" smtClean="0">
              <a:solidFill>
                <a:srgbClr val="FFFF00"/>
              </a:solidFill>
              <a:latin typeface="Arial" pitchFamily="34" charset="0"/>
              <a:cs typeface="Arial" pitchFamily="34" charset="0"/>
            </a:endParaRPr>
          </a:p>
          <a:p>
            <a:pPr algn="ctr" eaLnBrk="1" hangingPunct="1">
              <a:buFont typeface="Wingdings" panose="05000000000000000000" pitchFamily="2" charset="2"/>
              <a:buNone/>
              <a:defRPr/>
            </a:pPr>
            <a:endParaRPr lang="sr-Latn-CS" sz="2000" dirty="0" smtClean="0">
              <a:solidFill>
                <a:srgbClr val="FFFF00"/>
              </a:solidFill>
              <a:latin typeface="Arial" pitchFamily="34" charset="0"/>
              <a:cs typeface="Arial" pitchFamily="34" charset="0"/>
            </a:endParaRPr>
          </a:p>
          <a:p>
            <a:pPr eaLnBrk="1" hangingPunct="1">
              <a:defRPr/>
            </a:pPr>
            <a:r>
              <a:rPr lang="sr-Latn-CS" sz="2000" dirty="0" smtClean="0">
                <a:latin typeface="Arial" pitchFamily="34" charset="0"/>
                <a:cs typeface="Arial" pitchFamily="34" charset="0"/>
              </a:rPr>
              <a:t>дејство ензима</a:t>
            </a:r>
            <a:r>
              <a:rPr lang="sr-Cyrl-CS" sz="2000" dirty="0" smtClean="0">
                <a:latin typeface="Arial" pitchFamily="34" charset="0"/>
                <a:cs typeface="Arial" pitchFamily="34" charset="0"/>
              </a:rPr>
              <a:t>.</a:t>
            </a:r>
            <a:endParaRPr lang="sr-Latn-CS" sz="2000" dirty="0" smtClean="0">
              <a:latin typeface="Arial" pitchFamily="34" charset="0"/>
              <a:cs typeface="Arial" pitchFamily="34" charset="0"/>
            </a:endParaRPr>
          </a:p>
          <a:p>
            <a:pPr eaLnBrk="1" hangingPunct="1">
              <a:defRPr/>
            </a:pPr>
            <a:r>
              <a:rPr lang="sr-Latn-CS" sz="2000" dirty="0" smtClean="0">
                <a:latin typeface="Arial" pitchFamily="34" charset="0"/>
                <a:cs typeface="Arial" pitchFamily="34" charset="0"/>
              </a:rPr>
              <a:t>уклањање </a:t>
            </a:r>
            <a:r>
              <a:rPr lang="en-US" sz="2000" dirty="0" smtClean="0">
                <a:latin typeface="Arial" pitchFamily="34" charset="0"/>
                <a:cs typeface="Arial" pitchFamily="34" charset="0"/>
              </a:rPr>
              <a:t>ROS</a:t>
            </a:r>
            <a:r>
              <a:rPr lang="sr-Latn-CS" sz="2000" dirty="0" smtClean="0">
                <a:latin typeface="Arial" pitchFamily="34" charset="0"/>
                <a:cs typeface="Arial" pitchFamily="34" charset="0"/>
              </a:rPr>
              <a:t> антиоксидантним витаминима</a:t>
            </a:r>
            <a:r>
              <a:rPr lang="sr-Cyrl-CS" sz="2000" dirty="0" smtClean="0">
                <a:latin typeface="Arial" pitchFamily="34" charset="0"/>
                <a:cs typeface="Arial" pitchFamily="34" charset="0"/>
              </a:rPr>
              <a:t>.</a:t>
            </a:r>
            <a:endParaRPr lang="sr-Latn-CS" sz="2000" dirty="0" smtClean="0">
              <a:latin typeface="Arial" pitchFamily="34" charset="0"/>
              <a:cs typeface="Arial" pitchFamily="34" charset="0"/>
            </a:endParaRPr>
          </a:p>
          <a:p>
            <a:pPr eaLnBrk="1" hangingPunct="1">
              <a:defRPr/>
            </a:pPr>
            <a:r>
              <a:rPr lang="sr-Latn-CS" sz="2000" dirty="0" smtClean="0">
                <a:latin typeface="Arial" pitchFamily="34" charset="0"/>
                <a:cs typeface="Arial" pitchFamily="34" charset="0"/>
              </a:rPr>
              <a:t>ензиматска поправка оксидативно оштећених мембрана и </a:t>
            </a:r>
            <a:r>
              <a:rPr lang="en-US" sz="2000" dirty="0" smtClean="0">
                <a:latin typeface="Arial" pitchFamily="34" charset="0"/>
                <a:cs typeface="Arial" pitchFamily="34" charset="0"/>
              </a:rPr>
              <a:t>DN</a:t>
            </a:r>
            <a:r>
              <a:rPr lang="sr-Latn-CS" sz="2000" dirty="0" smtClean="0">
                <a:latin typeface="Arial" pitchFamily="34" charset="0"/>
                <a:cs typeface="Arial" pitchFamily="34" charset="0"/>
              </a:rPr>
              <a:t>К</a:t>
            </a:r>
            <a:r>
              <a:rPr lang="sr-Cyrl-CS" sz="2000" dirty="0" smtClean="0">
                <a:latin typeface="Arial" pitchFamily="34" charset="0"/>
                <a:cs typeface="Arial" pitchFamily="34" charset="0"/>
              </a:rPr>
              <a:t>.</a:t>
            </a:r>
            <a:endParaRPr lang="sr-Latn-CS" sz="2000" dirty="0" smtClean="0">
              <a:latin typeface="Arial" pitchFamily="34" charset="0"/>
              <a:cs typeface="Arial" pitchFamily="34" charset="0"/>
            </a:endParaRPr>
          </a:p>
          <a:p>
            <a:pPr eaLnBrk="1" hangingPunct="1">
              <a:defRPr/>
            </a:pPr>
            <a:r>
              <a:rPr lang="sr-Latn-CS" sz="2000" b="1" dirty="0" smtClean="0">
                <a:latin typeface="Arial" pitchFamily="34" charset="0"/>
                <a:cs typeface="Arial" pitchFamily="34" charset="0"/>
              </a:rPr>
              <a:t>компартментизација</a:t>
            </a:r>
            <a:r>
              <a:rPr lang="sr-Latn-CS" sz="2000" dirty="0" smtClean="0">
                <a:latin typeface="Arial" pitchFamily="34" charset="0"/>
                <a:cs typeface="Arial" pitchFamily="34" charset="0"/>
              </a:rPr>
              <a:t> – локализација репаративних процеса у исте ћелијске делове где настају </a:t>
            </a:r>
            <a:r>
              <a:rPr lang="en-US" sz="2000" dirty="0" smtClean="0">
                <a:latin typeface="Arial" pitchFamily="34" charset="0"/>
                <a:cs typeface="Arial" pitchFamily="34" charset="0"/>
              </a:rPr>
              <a:t>ROS</a:t>
            </a:r>
            <a:r>
              <a:rPr lang="sr-Cyrl-CS" sz="2000" dirty="0" smtClean="0">
                <a:latin typeface="Arial" pitchFamily="34" charset="0"/>
                <a:cs typeface="Arial" pitchFamily="34" charset="0"/>
              </a:rPr>
              <a:t>.</a:t>
            </a:r>
            <a:endParaRPr lang="sr-Latn-CS" sz="2000" dirty="0" smtClean="0">
              <a:latin typeface="Arial" pitchFamily="34" charset="0"/>
              <a:cs typeface="Arial" pitchFamily="34" charset="0"/>
            </a:endParaRPr>
          </a:p>
        </p:txBody>
      </p:sp>
      <p:pic>
        <p:nvPicPr>
          <p:cNvPr id="71685" name="Picture 5" descr="IVANKA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1449388"/>
            <a:ext cx="4927600" cy="495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67159"/>
    </mc:Choice>
    <mc:Fallback xmlns="">
      <p:transition spd="slow" advTm="167159"/>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468313" y="188913"/>
            <a:ext cx="8229600" cy="1143000"/>
          </a:xfrm>
        </p:spPr>
        <p:txBody>
          <a:bodyPr/>
          <a:lstStyle/>
          <a:p>
            <a:pPr eaLnBrk="1" hangingPunct="1">
              <a:defRPr/>
            </a:pPr>
            <a:r>
              <a:rPr lang="sr-Latn-CS" sz="4000" b="0" smtClean="0">
                <a:solidFill>
                  <a:srgbClr val="FFFF00"/>
                </a:solidFill>
                <a:latin typeface="Arial" charset="0"/>
              </a:rPr>
              <a:t>ЕЛЕКТРОНСКА КОНФИГУРАЦИЈА КИСЕОНИКА</a:t>
            </a:r>
            <a:endParaRPr lang="sr-Latn-CS" sz="4000" smtClean="0">
              <a:solidFill>
                <a:srgbClr val="FFFF00"/>
              </a:solidFill>
              <a:latin typeface="Arial" charset="0"/>
            </a:endParaRPr>
          </a:p>
        </p:txBody>
      </p:sp>
      <p:sp>
        <p:nvSpPr>
          <p:cNvPr id="43011" name="Rectangle 3"/>
          <p:cNvSpPr>
            <a:spLocks noGrp="1" noChangeArrowheads="1"/>
          </p:cNvSpPr>
          <p:nvPr>
            <p:ph type="body" sz="half" idx="2"/>
          </p:nvPr>
        </p:nvSpPr>
        <p:spPr>
          <a:xfrm>
            <a:off x="4516438" y="1295400"/>
            <a:ext cx="4932362" cy="4464050"/>
          </a:xfrm>
        </p:spPr>
        <p:txBody>
          <a:bodyPr/>
          <a:lstStyle/>
          <a:p>
            <a:pPr eaLnBrk="1" hangingPunct="1">
              <a:defRPr/>
            </a:pPr>
            <a:r>
              <a:rPr lang="en-US" sz="2000" smtClean="0">
                <a:latin typeface="Arial" charset="0"/>
              </a:rPr>
              <a:t>кисеоник је </a:t>
            </a:r>
            <a:r>
              <a:rPr lang="sr-Latn-CS" sz="2000" smtClean="0">
                <a:latin typeface="Arial" charset="0"/>
              </a:rPr>
              <a:t>на осмом месту у периодном систему елемената</a:t>
            </a:r>
          </a:p>
          <a:p>
            <a:pPr eaLnBrk="1" hangingPunct="1">
              <a:defRPr/>
            </a:pPr>
            <a:r>
              <a:rPr lang="sr-Latn-CS" sz="2000" smtClean="0">
                <a:latin typeface="Arial" charset="0"/>
              </a:rPr>
              <a:t>електронска конфигурација</a:t>
            </a:r>
            <a:r>
              <a:rPr lang="sr-Cyrl-CS" sz="2000" smtClean="0">
                <a:latin typeface="Arial" charset="0"/>
              </a:rPr>
              <a:t> </a:t>
            </a:r>
            <a:r>
              <a:rPr lang="sr-Latn-CS" sz="2000" smtClean="0">
                <a:latin typeface="Arial" charset="0"/>
              </a:rPr>
              <a:t>1</a:t>
            </a:r>
            <a:r>
              <a:rPr lang="en-US" sz="2000" smtClean="0">
                <a:latin typeface="Arial" charset="0"/>
              </a:rPr>
              <a:t>s</a:t>
            </a:r>
            <a:r>
              <a:rPr lang="sr-Latn-CS" sz="2000" baseline="30000" smtClean="0">
                <a:latin typeface="Arial" charset="0"/>
              </a:rPr>
              <a:t>2</a:t>
            </a:r>
            <a:r>
              <a:rPr lang="sr-Latn-CS" sz="2000" smtClean="0">
                <a:latin typeface="Arial" charset="0"/>
              </a:rPr>
              <a:t> 2</a:t>
            </a:r>
            <a:r>
              <a:rPr lang="en-US" sz="2000" smtClean="0">
                <a:latin typeface="Arial" charset="0"/>
              </a:rPr>
              <a:t>s</a:t>
            </a:r>
            <a:r>
              <a:rPr lang="sr-Latn-CS" sz="2000" baseline="30000" smtClean="0">
                <a:latin typeface="Arial" charset="0"/>
              </a:rPr>
              <a:t>2</a:t>
            </a:r>
            <a:r>
              <a:rPr lang="sr-Latn-CS" sz="2000" smtClean="0">
                <a:latin typeface="Arial" charset="0"/>
              </a:rPr>
              <a:t> 2</a:t>
            </a:r>
            <a:r>
              <a:rPr lang="en-US" sz="2000" smtClean="0">
                <a:latin typeface="Arial" charset="0"/>
              </a:rPr>
              <a:t>p</a:t>
            </a:r>
            <a:r>
              <a:rPr lang="sr-Latn-CS" sz="2000" baseline="30000" smtClean="0">
                <a:latin typeface="Arial" charset="0"/>
              </a:rPr>
              <a:t>4</a:t>
            </a:r>
          </a:p>
          <a:p>
            <a:pPr eaLnBrk="1" hangingPunct="1">
              <a:defRPr/>
            </a:pPr>
            <a:r>
              <a:rPr lang="sr-Latn-CS" sz="2000" smtClean="0">
                <a:latin typeface="Arial" charset="0"/>
              </a:rPr>
              <a:t>два неспарена елекрона у последњој орбитали </a:t>
            </a:r>
            <a:r>
              <a:rPr lang="sr-Cyrl-CS" sz="2000" smtClean="0">
                <a:latin typeface="Arial" charset="0"/>
              </a:rPr>
              <a:t>паралелних спинова који не могу формирати термодинамички стабилан пар (Хундово правило)</a:t>
            </a:r>
            <a:endParaRPr lang="sr-Latn-CS" sz="2000" smtClean="0">
              <a:latin typeface="Arial" charset="0"/>
            </a:endParaRPr>
          </a:p>
          <a:p>
            <a:pPr eaLnBrk="1" hangingPunct="1">
              <a:defRPr/>
            </a:pPr>
            <a:r>
              <a:rPr lang="sr-Latn-CS" sz="2000" smtClean="0">
                <a:latin typeface="Arial" charset="0"/>
              </a:rPr>
              <a:t>бирадикал</a:t>
            </a:r>
            <a:endParaRPr lang="en-US" sz="2000" smtClean="0">
              <a:latin typeface="Arial" charset="0"/>
            </a:endParaRPr>
          </a:p>
          <a:p>
            <a:pPr eaLnBrk="1" hangingPunct="1">
              <a:spcBef>
                <a:spcPct val="125000"/>
              </a:spcBef>
              <a:defRPr/>
            </a:pPr>
            <a:r>
              <a:rPr lang="en-US" sz="2000" smtClean="0">
                <a:latin typeface="Arial" charset="0"/>
              </a:rPr>
              <a:t>постоји висока </a:t>
            </a:r>
            <a:r>
              <a:rPr lang="sr-Latn-CS" sz="2000" smtClean="0">
                <a:latin typeface="Arial" charset="0"/>
              </a:rPr>
              <a:t>термодинамичка баријера за инверзију спина електрона приликом редукције кисеоника</a:t>
            </a:r>
          </a:p>
          <a:p>
            <a:pPr eaLnBrk="1" hangingPunct="1">
              <a:defRPr/>
            </a:pPr>
            <a:endParaRPr lang="en-US" sz="2000" smtClean="0">
              <a:latin typeface="Arial" charset="0"/>
            </a:endParaRPr>
          </a:p>
          <a:p>
            <a:pPr eaLnBrk="1" hangingPunct="1">
              <a:defRPr/>
            </a:pPr>
            <a:endParaRPr lang="sr-Latn-CS" sz="2000" smtClean="0">
              <a:latin typeface="Arial" charset="0"/>
            </a:endParaRPr>
          </a:p>
          <a:p>
            <a:pPr eaLnBrk="1" hangingPunct="1">
              <a:defRPr/>
            </a:pPr>
            <a:endParaRPr lang="sr-Latn-CS" sz="2000" smtClean="0">
              <a:latin typeface="Arial" charset="0"/>
            </a:endParaRPr>
          </a:p>
        </p:txBody>
      </p:sp>
      <p:grpSp>
        <p:nvGrpSpPr>
          <p:cNvPr id="10244" name="Group 4"/>
          <p:cNvGrpSpPr>
            <a:grpSpLocks/>
          </p:cNvGrpSpPr>
          <p:nvPr/>
        </p:nvGrpSpPr>
        <p:grpSpPr bwMode="auto">
          <a:xfrm>
            <a:off x="611188" y="1752600"/>
            <a:ext cx="720725" cy="2076450"/>
            <a:chOff x="272" y="1230"/>
            <a:chExt cx="680" cy="1361"/>
          </a:xfrm>
        </p:grpSpPr>
        <p:sp>
          <p:nvSpPr>
            <p:cNvPr id="43023" name="Rectangle 5"/>
            <p:cNvSpPr>
              <a:spLocks noChangeArrowheads="1"/>
            </p:cNvSpPr>
            <p:nvPr/>
          </p:nvSpPr>
          <p:spPr bwMode="auto">
            <a:xfrm>
              <a:off x="272" y="1230"/>
              <a:ext cx="680" cy="681"/>
            </a:xfrm>
            <a:prstGeom prst="rect">
              <a:avLst/>
            </a:prstGeom>
            <a:noFill/>
            <a:ln w="53975"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p>
              <a:pPr eaLnBrk="0" hangingPunct="0">
                <a:defRPr/>
              </a:pPr>
              <a:endParaRPr lang="en-US">
                <a:effectLst>
                  <a:outerShdw blurRad="38100" dist="38100" dir="2700000" algn="tl">
                    <a:srgbClr val="000000"/>
                  </a:outerShdw>
                </a:effectLst>
                <a:cs typeface="+mn-cs"/>
              </a:endParaRPr>
            </a:p>
          </p:txBody>
        </p:sp>
        <p:sp>
          <p:nvSpPr>
            <p:cNvPr id="43024" name="Line 6"/>
            <p:cNvSpPr>
              <a:spLocks noChangeShapeType="1"/>
            </p:cNvSpPr>
            <p:nvPr/>
          </p:nvSpPr>
          <p:spPr bwMode="auto">
            <a:xfrm flipV="1">
              <a:off x="431" y="1366"/>
              <a:ext cx="0" cy="408"/>
            </a:xfrm>
            <a:prstGeom prst="line">
              <a:avLst/>
            </a:prstGeom>
            <a:noFill/>
            <a:ln w="53975">
              <a:solidFill>
                <a:schemeClr val="accent2"/>
              </a:solidFill>
              <a:round/>
              <a:headEnd/>
              <a:tailEnd type="arrow" w="med" len="me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sp>
          <p:nvSpPr>
            <p:cNvPr id="43025" name="Line 7"/>
            <p:cNvSpPr>
              <a:spLocks noChangeShapeType="1"/>
            </p:cNvSpPr>
            <p:nvPr/>
          </p:nvSpPr>
          <p:spPr bwMode="auto">
            <a:xfrm flipV="1">
              <a:off x="724" y="1366"/>
              <a:ext cx="0" cy="408"/>
            </a:xfrm>
            <a:prstGeom prst="line">
              <a:avLst/>
            </a:prstGeom>
            <a:noFill/>
            <a:ln w="53975">
              <a:solidFill>
                <a:schemeClr val="accent2"/>
              </a:solidFill>
              <a:round/>
              <a:headEnd type="arrow" w="med" len="med"/>
              <a:tailEn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sp>
          <p:nvSpPr>
            <p:cNvPr id="43026" name="Rectangle 8"/>
            <p:cNvSpPr>
              <a:spLocks noChangeArrowheads="1"/>
            </p:cNvSpPr>
            <p:nvPr/>
          </p:nvSpPr>
          <p:spPr bwMode="auto">
            <a:xfrm>
              <a:off x="272" y="1911"/>
              <a:ext cx="680" cy="682"/>
            </a:xfrm>
            <a:prstGeom prst="rect">
              <a:avLst/>
            </a:prstGeom>
            <a:noFill/>
            <a:ln w="53975"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p>
              <a:pPr eaLnBrk="0" hangingPunct="0">
                <a:defRPr/>
              </a:pPr>
              <a:endParaRPr lang="en-US">
                <a:effectLst>
                  <a:outerShdw blurRad="38100" dist="38100" dir="2700000" algn="tl">
                    <a:srgbClr val="000000"/>
                  </a:outerShdw>
                </a:effectLst>
                <a:cs typeface="+mn-cs"/>
              </a:endParaRPr>
            </a:p>
          </p:txBody>
        </p:sp>
        <p:sp>
          <p:nvSpPr>
            <p:cNvPr id="43027" name="Line 9"/>
            <p:cNvSpPr>
              <a:spLocks noChangeShapeType="1"/>
            </p:cNvSpPr>
            <p:nvPr/>
          </p:nvSpPr>
          <p:spPr bwMode="auto">
            <a:xfrm flipV="1">
              <a:off x="431" y="2047"/>
              <a:ext cx="0" cy="408"/>
            </a:xfrm>
            <a:prstGeom prst="line">
              <a:avLst/>
            </a:prstGeom>
            <a:noFill/>
            <a:ln w="53975">
              <a:solidFill>
                <a:schemeClr val="accent2"/>
              </a:solidFill>
              <a:round/>
              <a:headEnd/>
              <a:tailEnd type="arrow" w="med" len="me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sp>
          <p:nvSpPr>
            <p:cNvPr id="43028" name="Line 10"/>
            <p:cNvSpPr>
              <a:spLocks noChangeShapeType="1"/>
            </p:cNvSpPr>
            <p:nvPr/>
          </p:nvSpPr>
          <p:spPr bwMode="auto">
            <a:xfrm flipV="1">
              <a:off x="724" y="2047"/>
              <a:ext cx="0" cy="408"/>
            </a:xfrm>
            <a:prstGeom prst="line">
              <a:avLst/>
            </a:prstGeom>
            <a:noFill/>
            <a:ln w="53975">
              <a:solidFill>
                <a:schemeClr val="accent2"/>
              </a:solidFill>
              <a:round/>
              <a:headEnd type="arrow" w="med" len="med"/>
              <a:tailEn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grpSp>
      <p:grpSp>
        <p:nvGrpSpPr>
          <p:cNvPr id="10245" name="Group 11"/>
          <p:cNvGrpSpPr>
            <a:grpSpLocks/>
          </p:cNvGrpSpPr>
          <p:nvPr/>
        </p:nvGrpSpPr>
        <p:grpSpPr bwMode="auto">
          <a:xfrm>
            <a:off x="1655763" y="2792413"/>
            <a:ext cx="2160587" cy="1038225"/>
            <a:chOff x="1338" y="1365"/>
            <a:chExt cx="1361" cy="545"/>
          </a:xfrm>
        </p:grpSpPr>
        <p:sp>
          <p:nvSpPr>
            <p:cNvPr id="10248" name="Rectangle 12"/>
            <p:cNvSpPr>
              <a:spLocks noChangeArrowheads="1"/>
            </p:cNvSpPr>
            <p:nvPr/>
          </p:nvSpPr>
          <p:spPr bwMode="auto">
            <a:xfrm>
              <a:off x="1338" y="1365"/>
              <a:ext cx="454" cy="545"/>
            </a:xfrm>
            <a:prstGeom prst="rect">
              <a:avLst/>
            </a:prstGeom>
            <a:noFill/>
            <a:ln w="53975"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n-US" altLang="en-US"/>
            </a:p>
          </p:txBody>
        </p:sp>
        <p:sp>
          <p:nvSpPr>
            <p:cNvPr id="43017" name="Line 13"/>
            <p:cNvSpPr>
              <a:spLocks noChangeShapeType="1"/>
            </p:cNvSpPr>
            <p:nvPr/>
          </p:nvSpPr>
          <p:spPr bwMode="auto">
            <a:xfrm flipV="1">
              <a:off x="1444" y="1474"/>
              <a:ext cx="0" cy="327"/>
            </a:xfrm>
            <a:prstGeom prst="line">
              <a:avLst/>
            </a:prstGeom>
            <a:noFill/>
            <a:ln w="53975">
              <a:solidFill>
                <a:schemeClr val="accent2"/>
              </a:solidFill>
              <a:round/>
              <a:headEnd/>
              <a:tailEnd type="arrow" w="med" len="me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sp>
          <p:nvSpPr>
            <p:cNvPr id="43018" name="Line 14"/>
            <p:cNvSpPr>
              <a:spLocks noChangeShapeType="1"/>
            </p:cNvSpPr>
            <p:nvPr/>
          </p:nvSpPr>
          <p:spPr bwMode="auto">
            <a:xfrm flipV="1">
              <a:off x="1640" y="1474"/>
              <a:ext cx="1" cy="327"/>
            </a:xfrm>
            <a:prstGeom prst="line">
              <a:avLst/>
            </a:prstGeom>
            <a:noFill/>
            <a:ln w="53975">
              <a:solidFill>
                <a:schemeClr val="accent2"/>
              </a:solidFill>
              <a:round/>
              <a:headEnd type="arrow" w="med" len="med"/>
              <a:tailEn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sp>
          <p:nvSpPr>
            <p:cNvPr id="10251" name="Rectangle 15"/>
            <p:cNvSpPr>
              <a:spLocks noChangeArrowheads="1"/>
            </p:cNvSpPr>
            <p:nvPr/>
          </p:nvSpPr>
          <p:spPr bwMode="auto">
            <a:xfrm>
              <a:off x="1791" y="1365"/>
              <a:ext cx="454" cy="545"/>
            </a:xfrm>
            <a:prstGeom prst="rect">
              <a:avLst/>
            </a:prstGeom>
            <a:noFill/>
            <a:ln w="53975"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n-US" altLang="en-US"/>
            </a:p>
          </p:txBody>
        </p:sp>
        <p:sp>
          <p:nvSpPr>
            <p:cNvPr id="43020" name="Line 16"/>
            <p:cNvSpPr>
              <a:spLocks noChangeShapeType="1"/>
            </p:cNvSpPr>
            <p:nvPr/>
          </p:nvSpPr>
          <p:spPr bwMode="auto">
            <a:xfrm flipV="1">
              <a:off x="1897" y="1474"/>
              <a:ext cx="0" cy="327"/>
            </a:xfrm>
            <a:prstGeom prst="line">
              <a:avLst/>
            </a:prstGeom>
            <a:noFill/>
            <a:ln w="53975">
              <a:solidFill>
                <a:schemeClr val="accent2"/>
              </a:solidFill>
              <a:round/>
              <a:headEnd/>
              <a:tailEnd type="arrow" w="med" len="me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sp>
          <p:nvSpPr>
            <p:cNvPr id="10253" name="Rectangle 17"/>
            <p:cNvSpPr>
              <a:spLocks noChangeArrowheads="1"/>
            </p:cNvSpPr>
            <p:nvPr/>
          </p:nvSpPr>
          <p:spPr bwMode="auto">
            <a:xfrm>
              <a:off x="2245" y="1365"/>
              <a:ext cx="454" cy="545"/>
            </a:xfrm>
            <a:prstGeom prst="rect">
              <a:avLst/>
            </a:prstGeom>
            <a:noFill/>
            <a:ln w="53975"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eaLnBrk="0" hangingPunct="0">
                <a:defRPr>
                  <a:solidFill>
                    <a:schemeClr val="tx1"/>
                  </a:solidFill>
                  <a:latin typeface="Garamond" panose="02020404030301010803" pitchFamily="18" charset="0"/>
                </a:defRPr>
              </a:lvl1pPr>
              <a:lvl2pPr marL="742950" indent="-285750" eaLnBrk="0" hangingPunct="0">
                <a:defRPr>
                  <a:solidFill>
                    <a:schemeClr val="tx1"/>
                  </a:solidFill>
                  <a:latin typeface="Garamond" panose="02020404030301010803" pitchFamily="18" charset="0"/>
                </a:defRPr>
              </a:lvl2pPr>
              <a:lvl3pPr marL="1143000" indent="-228600" eaLnBrk="0" hangingPunct="0">
                <a:defRPr>
                  <a:solidFill>
                    <a:schemeClr val="tx1"/>
                  </a:solidFill>
                  <a:latin typeface="Garamond" panose="02020404030301010803" pitchFamily="18" charset="0"/>
                </a:defRPr>
              </a:lvl3pPr>
              <a:lvl4pPr marL="1600200" indent="-228600" eaLnBrk="0" hangingPunct="0">
                <a:defRPr>
                  <a:solidFill>
                    <a:schemeClr val="tx1"/>
                  </a:solidFill>
                  <a:latin typeface="Garamond" panose="02020404030301010803" pitchFamily="18" charset="0"/>
                </a:defRPr>
              </a:lvl4pPr>
              <a:lvl5pPr marL="2057400" indent="-228600" eaLnBrk="0" hangingPunct="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n-US" altLang="en-US"/>
            </a:p>
          </p:txBody>
        </p:sp>
        <p:sp>
          <p:nvSpPr>
            <p:cNvPr id="43022" name="Line 18"/>
            <p:cNvSpPr>
              <a:spLocks noChangeShapeType="1"/>
            </p:cNvSpPr>
            <p:nvPr/>
          </p:nvSpPr>
          <p:spPr bwMode="auto">
            <a:xfrm flipV="1">
              <a:off x="2351" y="1474"/>
              <a:ext cx="0" cy="327"/>
            </a:xfrm>
            <a:prstGeom prst="line">
              <a:avLst/>
            </a:prstGeom>
            <a:noFill/>
            <a:ln w="53975">
              <a:solidFill>
                <a:schemeClr val="accent2"/>
              </a:solidFill>
              <a:round/>
              <a:headEnd/>
              <a:tailEnd type="arrow" w="med" len="med"/>
            </a:ln>
            <a:extLst>
              <a:ext uri="{909E8E84-426E-40DD-AFC4-6F175D3DCCD1}">
                <a14:hiddenFill xmlns:a14="http://schemas.microsoft.com/office/drawing/2010/main">
                  <a:noFill/>
                </a14:hiddenFill>
              </a:ext>
            </a:extLst>
          </p:spPr>
          <p:txBody>
            <a:bodyPr lIns="92075" tIns="46038" rIns="92075" bIns="46038" anchor="b"/>
            <a:lstStyle/>
            <a:p>
              <a:pPr eaLnBrk="0" hangingPunct="0">
                <a:defRPr/>
              </a:pPr>
              <a:endParaRPr lang="en-US">
                <a:effectLst>
                  <a:outerShdw blurRad="38100" dist="38100" dir="2700000" algn="tl">
                    <a:srgbClr val="000000">
                      <a:alpha val="43137"/>
                    </a:srgbClr>
                  </a:outerShdw>
                </a:effectLst>
                <a:cs typeface="+mn-cs"/>
              </a:endParaRPr>
            </a:p>
          </p:txBody>
        </p:sp>
      </p:grpSp>
      <p:pic>
        <p:nvPicPr>
          <p:cNvPr id="10246"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495800"/>
            <a:ext cx="2133600"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0" y="4479925"/>
            <a:ext cx="205740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32021"/>
    </mc:Choice>
    <mc:Fallback xmlns="">
      <p:transition spd="slow" advTm="13202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eaLnBrk="1" hangingPunct="1"/>
            <a:r>
              <a:rPr lang="sr-Latn-CS" altLang="en-US" sz="4000" smtClean="0">
                <a:solidFill>
                  <a:srgbClr val="FFFF00"/>
                </a:solidFill>
                <a:effectLst/>
                <a:latin typeface="Arial" panose="020B0604020202020204" pitchFamily="34" charset="0"/>
              </a:rPr>
              <a:t>КИСЕОНИЧКИ СЛОБОДНИ РАДИКАЛИ</a:t>
            </a:r>
          </a:p>
        </p:txBody>
      </p:sp>
      <p:sp>
        <p:nvSpPr>
          <p:cNvPr id="44035" name="Rectangle 3"/>
          <p:cNvSpPr>
            <a:spLocks noGrp="1" noChangeArrowheads="1"/>
          </p:cNvSpPr>
          <p:nvPr>
            <p:ph type="body" idx="1"/>
          </p:nvPr>
        </p:nvSpPr>
        <p:spPr>
          <a:xfrm>
            <a:off x="719138" y="1773238"/>
            <a:ext cx="8424862" cy="3032125"/>
          </a:xfrm>
        </p:spPr>
        <p:txBody>
          <a:bodyPr/>
          <a:lstStyle/>
          <a:p>
            <a:pPr eaLnBrk="1" hangingPunct="1">
              <a:lnSpc>
                <a:spcPct val="80000"/>
              </a:lnSpc>
              <a:defRPr/>
            </a:pPr>
            <a:r>
              <a:rPr lang="sr-Latn-CS" sz="2200" b="1" dirty="0" smtClean="0">
                <a:solidFill>
                  <a:srgbClr val="FFFF00"/>
                </a:solidFill>
                <a:latin typeface="Arial" charset="0"/>
              </a:rPr>
              <a:t>ИНТЕРМЕДИЈЕРНИ ПРОДУКТИ НЕПОТПУНЕ РЕДУКЦИЈЕ КИСЕОНИКА У ЋЕЛИЈИ</a:t>
            </a:r>
          </a:p>
          <a:p>
            <a:pPr eaLnBrk="1" hangingPunct="1">
              <a:lnSpc>
                <a:spcPct val="80000"/>
              </a:lnSpc>
              <a:spcBef>
                <a:spcPct val="125000"/>
              </a:spcBef>
              <a:defRPr/>
            </a:pPr>
            <a:r>
              <a:rPr lang="sr-Latn-CS" sz="2200" dirty="0" smtClean="0">
                <a:latin typeface="Arial" charset="0"/>
              </a:rPr>
              <a:t>Удахнемо 250g кисеоника дневно,  од тога се 2 до 5% преведе у токсични супероксид</a:t>
            </a:r>
            <a:r>
              <a:rPr lang="sr-Cyrl-CS" sz="2200" dirty="0" smtClean="0">
                <a:latin typeface="Arial" charset="0"/>
              </a:rPr>
              <a:t>-</a:t>
            </a:r>
            <a:r>
              <a:rPr lang="sr-Latn-CS" sz="2200" dirty="0" smtClean="0">
                <a:latin typeface="Arial" charset="0"/>
              </a:rPr>
              <a:t>а</a:t>
            </a:r>
            <a:r>
              <a:rPr lang="sr-Cyrl-CS" sz="2200" dirty="0" smtClean="0">
                <a:latin typeface="Arial" charset="0"/>
              </a:rPr>
              <a:t>нј</a:t>
            </a:r>
            <a:r>
              <a:rPr lang="sr-Latn-CS" sz="2200" dirty="0" smtClean="0">
                <a:latin typeface="Arial" charset="0"/>
              </a:rPr>
              <a:t>он</a:t>
            </a:r>
            <a:r>
              <a:rPr lang="sr-Cyrl-CS" sz="2200" dirty="0" smtClean="0">
                <a:latin typeface="Arial" charset="0"/>
              </a:rPr>
              <a:t>-</a:t>
            </a:r>
            <a:r>
              <a:rPr lang="sr-Latn-CS" sz="2200" dirty="0" smtClean="0">
                <a:latin typeface="Arial" charset="0"/>
              </a:rPr>
              <a:t>радикал</a:t>
            </a:r>
            <a:r>
              <a:rPr lang="sr-Cyrl-CS" sz="2200" dirty="0" smtClean="0">
                <a:latin typeface="Arial" charset="0"/>
              </a:rPr>
              <a:t>.</a:t>
            </a:r>
            <a:endParaRPr lang="sr-Latn-CS" sz="2200" dirty="0" smtClean="0">
              <a:latin typeface="Arial" charset="0"/>
            </a:endParaRPr>
          </a:p>
          <a:p>
            <a:pPr eaLnBrk="1" hangingPunct="1">
              <a:lnSpc>
                <a:spcPct val="80000"/>
              </a:lnSpc>
              <a:spcBef>
                <a:spcPct val="125000"/>
              </a:spcBef>
              <a:defRPr/>
            </a:pPr>
            <a:r>
              <a:rPr lang="sr-Latn-CS" sz="2200" dirty="0" smtClean="0">
                <a:latin typeface="Arial" charset="0"/>
              </a:rPr>
              <a:t>КСР нису само штетни нус</a:t>
            </a:r>
            <a:r>
              <a:rPr lang="sr-Cyrl-CS" sz="2200" dirty="0" smtClean="0">
                <a:latin typeface="Arial" charset="0"/>
              </a:rPr>
              <a:t>-</a:t>
            </a:r>
            <a:r>
              <a:rPr lang="sr-Latn-CS" sz="2200" dirty="0" smtClean="0">
                <a:latin typeface="Arial" charset="0"/>
              </a:rPr>
              <a:t>продукти метаболизма,</a:t>
            </a:r>
            <a:r>
              <a:rPr lang="sr-Cyrl-CS" sz="2200" dirty="0" smtClean="0">
                <a:latin typeface="Arial" charset="0"/>
              </a:rPr>
              <a:t> </a:t>
            </a:r>
            <a:r>
              <a:rPr lang="sr-Latn-CS" sz="2200" dirty="0" smtClean="0">
                <a:latin typeface="Arial" charset="0"/>
              </a:rPr>
              <a:t>већ учествују и у физиолошким процесима у ћелији</a:t>
            </a:r>
            <a:r>
              <a:rPr lang="sr-Cyrl-CS" sz="2200" dirty="0" smtClean="0">
                <a:latin typeface="Arial" charset="0"/>
              </a:rPr>
              <a:t>.</a:t>
            </a:r>
            <a:r>
              <a:rPr lang="sr-Latn-CS" sz="2200" dirty="0" smtClean="0">
                <a:latin typeface="Arial" charset="0"/>
              </a:rPr>
              <a:t> </a:t>
            </a:r>
            <a:endParaRPr lang="en-US" sz="2200" dirty="0" smtClean="0">
              <a:latin typeface="Arial" charset="0"/>
            </a:endParaRPr>
          </a:p>
        </p:txBody>
      </p:sp>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43425"/>
            <a:ext cx="9144000"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71475"/>
    </mc:Choice>
    <mc:Fallback xmlns="">
      <p:transition spd="slow" advTm="171475"/>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rrowheads="1"/>
          </p:cNvSpPr>
          <p:nvPr>
            <p:ph type="title"/>
          </p:nvPr>
        </p:nvSpPr>
        <p:spPr/>
        <p:txBody>
          <a:bodyPr/>
          <a:lstStyle/>
          <a:p>
            <a:pPr eaLnBrk="1" hangingPunct="1">
              <a:defRPr/>
            </a:pPr>
            <a:endParaRPr lang="en-US" smtClean="0"/>
          </a:p>
        </p:txBody>
      </p:sp>
      <p:sp>
        <p:nvSpPr>
          <p:cNvPr id="144387" name="Rectangle 3"/>
          <p:cNvSpPr>
            <a:spLocks noGrp="1" noChangeArrowheads="1"/>
          </p:cNvSpPr>
          <p:nvPr>
            <p:ph type="body" idx="1"/>
          </p:nvPr>
        </p:nvSpPr>
        <p:spPr/>
        <p:txBody>
          <a:bodyPr/>
          <a:lstStyle/>
          <a:p>
            <a:pPr eaLnBrk="1" hangingPunct="1">
              <a:defRPr/>
            </a:pPr>
            <a:endParaRPr lang="en-US" smtClean="0"/>
          </a:p>
        </p:txBody>
      </p:sp>
      <p:pic>
        <p:nvPicPr>
          <p:cNvPr id="12292" name="Picture 4" descr="ivanka lehninger 1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9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177605"/>
    </mc:Choice>
    <mc:Fallback xmlns="">
      <p:transition spd="slow" advTm="177605"/>
    </mc:Fallback>
  </mc:AlternateContent>
  <p:timing>
    <p:tnLst>
      <p:par>
        <p:cTn id="1" dur="indefinite" restart="never" nodeType="tmRoot"/>
      </p:par>
    </p:tn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Stream</Template>
  <TotalTime>2446</TotalTime>
  <Words>6410</Words>
  <Application>Microsoft Office PowerPoint</Application>
  <PresentationFormat>On-screen Show (4:3)</PresentationFormat>
  <Paragraphs>689</Paragraphs>
  <Slides>67</Slides>
  <Notes>55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67</vt:i4>
      </vt:variant>
    </vt:vector>
  </HeadingPairs>
  <TitlesOfParts>
    <vt:vector size="74" baseType="lpstr">
      <vt:lpstr>Arial</vt:lpstr>
      <vt:lpstr>Arial Black</vt:lpstr>
      <vt:lpstr>Garamond</vt:lpstr>
      <vt:lpstr>Symbol</vt:lpstr>
      <vt:lpstr>Times New Roman</vt:lpstr>
      <vt:lpstr>Wingdings</vt:lpstr>
      <vt:lpstr>Stream</vt:lpstr>
      <vt:lpstr>PowerPoint Presentation</vt:lpstr>
      <vt:lpstr>АТОМ</vt:lpstr>
      <vt:lpstr>СЛОБОДНИ РАДИКАЛИ</vt:lpstr>
      <vt:lpstr>Оксидоредукциони процеси и једињења богата енергијом</vt:lpstr>
      <vt:lpstr>СЛОБОДНИ РАДИКАЛИ</vt:lpstr>
      <vt:lpstr>PowerPoint Presentation</vt:lpstr>
      <vt:lpstr>ЕЛЕКТРОНСКА КОНФИГУРАЦИЈА КИСЕОНИКА</vt:lpstr>
      <vt:lpstr>КИСЕОНИЧКИ СЛОБОДНИ РАДИКАЛИ</vt:lpstr>
      <vt:lpstr>PowerPoint Presentation</vt:lpstr>
      <vt:lpstr>КИСЕОНИЧКИ СЛОБОДНИ РАДИКАЛИ</vt:lpstr>
      <vt:lpstr>КИСЕОНИЧКИ СЛОБОДНИ РАДИКАЛИ</vt:lpstr>
      <vt:lpstr>НАСТАНАК КИСЕОНИЧНИХ РАДИКАЛА</vt:lpstr>
      <vt:lpstr>СУПЕРОКСИД-АНЈОН-РАДИКАЛ</vt:lpstr>
      <vt:lpstr>PowerPoint Presentation</vt:lpstr>
      <vt:lpstr>ВОДОНИК-ПЕРОКСИД</vt:lpstr>
      <vt:lpstr>PowerPoint Presentation</vt:lpstr>
      <vt:lpstr>ХИДРОКСИЛНИ-РАДИКАЛ</vt:lpstr>
      <vt:lpstr>PowerPoint Presentation</vt:lpstr>
      <vt:lpstr>МЕСТА ПРОДУКЦИЈЕ КСР У ФИЗИОЛОШКИМ УСЛОВИМА</vt:lpstr>
      <vt:lpstr>ПРОДУКЦИЈА СУПЕРОКСИДА НА РЕСПИРАТОРНОМ ЛАНЦУ</vt:lpstr>
      <vt:lpstr>ПРОДУКЦИЈА СУПЕРОКСИДА НА РЕСПИРАТОРНОМ ЛАНЦУ</vt:lpstr>
      <vt:lpstr>РЕСПИРАТОРНИ ЛАНАЦ</vt:lpstr>
      <vt:lpstr>РЕСПИРАТОРНИ ЛАНАЦ</vt:lpstr>
      <vt:lpstr>НАСТАНАК КСР КОД  ФАГОЦИТНИХ ЋЕЛИЈА</vt:lpstr>
      <vt:lpstr>Оксидативни стрес је ситуација у којој је равнотежа између прооксиданаса и антиоксиданаса у ћелији померена на страну прооксиданаса.</vt:lpstr>
      <vt:lpstr>ОКСИДАТИВНИ СТРЕС</vt:lpstr>
      <vt:lpstr>ОШТЕЋЕЊА ТКИВА ИЗАЗВАНА СЛОБОДНИМ РАДИКАЛИМА</vt:lpstr>
      <vt:lpstr>ПЕРОКСИДАЦИЈА ЛИПИДА</vt:lpstr>
      <vt:lpstr>ПЕРОКСИДАЦИЈА ЛИПИДА</vt:lpstr>
      <vt:lpstr>ПЕРОКСИДАЦИЈА ЛИПИДА</vt:lpstr>
      <vt:lpstr>ОКСИДАТИВНО ОШТЕЋЕЊЕ ПРОТЕИНА</vt:lpstr>
      <vt:lpstr>ОКСИДАТИВНО ОШТЕЋЕЊЕ DNК</vt:lpstr>
      <vt:lpstr>И НА КРАЈУ... Да сумирамо:</vt:lpstr>
      <vt:lpstr>ПОЛУЖИВОТ РЕАКТИВНИХ МЕТАБОЛИТА КИСЕОНИКА</vt:lpstr>
      <vt:lpstr>СУДБИНА КСР У ЋЕЛИЈИ</vt:lpstr>
      <vt:lpstr>ИЗВОРИ РАДИКАЛА - ФИЗИОЛОШКИ</vt:lpstr>
      <vt:lpstr>ИЗВОРИ РАДИКАЛА - НЕФИЗИОЛОШКИ</vt:lpstr>
      <vt:lpstr>НИТРОЗАТИВНИ СТРЕС</vt:lpstr>
      <vt:lpstr>НИТРОЗАТИВНИ СТРЕС</vt:lpstr>
      <vt:lpstr>НИТРОЗАТИВНИ СТРЕС</vt:lpstr>
      <vt:lpstr>НИТРОЗАТИВНИ СТРЕС</vt:lpstr>
      <vt:lpstr>НИТРОЗАТИВНИ СТРЕС</vt:lpstr>
      <vt:lpstr>НИТРОЗАТИВНИ СТРЕС</vt:lpstr>
      <vt:lpstr>НИТРОЗАТИВНИ СТРЕС</vt:lpstr>
      <vt:lpstr>АНТИОКСИДАТИВНА ЗАШТИТА ОД СЛОБОДНИХ РАДИКАЛА</vt:lpstr>
      <vt:lpstr>PowerPoint Presentation</vt:lpstr>
      <vt:lpstr>АНТИОКСИДАТИВНА ЗАШТИТА ОД СЛОБОДНИХ РАДИКАЛА</vt:lpstr>
      <vt:lpstr>PowerPoint Presentation</vt:lpstr>
      <vt:lpstr>ЕНЗИМСКИ АНТИОКСИДАНСИ</vt:lpstr>
      <vt:lpstr>PowerPoint Presentation</vt:lpstr>
      <vt:lpstr>СУПЕРОКСИД ДИЗМУТАЗА   ЕС  1. 15. 1. 1. </vt:lpstr>
      <vt:lpstr>PowerPoint Presentation</vt:lpstr>
      <vt:lpstr>PowerPoint Presentation</vt:lpstr>
      <vt:lpstr>КАТАЛАЗА  ЕС 1. 11. 1. 6. </vt:lpstr>
      <vt:lpstr>PowerPoint Presentation</vt:lpstr>
      <vt:lpstr>PowerPoint Presentation</vt:lpstr>
      <vt:lpstr>ГЛУТАТИОН ПЕРОКСИДАЗА        ЕC 1. 11. 1. 9. </vt:lpstr>
      <vt:lpstr>ГЛУТАТИОН РЕДУКТАЗА</vt:lpstr>
      <vt:lpstr>ГЛУТАТИОН S ТРАНСФЕРАЗЕ изоензими: А1, Р1, Т1 и GSH  везујуће место</vt:lpstr>
      <vt:lpstr>ГЛУТАТИОН S ТРАНСФЕРАЗЕ </vt:lpstr>
      <vt:lpstr>НЕЕНЗИМСКИ АНТИОКСИДАНСИ</vt:lpstr>
      <vt:lpstr>НЕЕНЗИМСКИ АНТИОКСИДАНСИ</vt:lpstr>
      <vt:lpstr>ГЛУТАТИОН (GSH) </vt:lpstr>
      <vt:lpstr>PowerPoint Presentation</vt:lpstr>
      <vt:lpstr>PowerPoint Presentation</vt:lpstr>
      <vt:lpstr>PowerPoint Presentation</vt:lpstr>
      <vt:lpstr>ЗАШТИТА ОД СЛОБОДНИХ РАДИКАЛА</vt:lpstr>
    </vt:vector>
  </TitlesOfParts>
  <Company>Medicinski fakultet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Оксидативна фосфорилација РЕСПИРАТОРНИ ЛАНАЦ</dc:title>
  <dc:creator>Ivanka</dc:creator>
  <cp:lastModifiedBy>Korisnik</cp:lastModifiedBy>
  <cp:revision>355</cp:revision>
  <dcterms:created xsi:type="dcterms:W3CDTF">2011-08-30T09:13:46Z</dcterms:created>
  <dcterms:modified xsi:type="dcterms:W3CDTF">2022-08-24T09:37:37Z</dcterms:modified>
</cp:coreProperties>
</file>